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74" r:id="rId4"/>
    <p:sldId id="287" r:id="rId5"/>
    <p:sldId id="288" r:id="rId6"/>
    <p:sldId id="296" r:id="rId7"/>
    <p:sldId id="315" r:id="rId8"/>
    <p:sldId id="298" r:id="rId9"/>
    <p:sldId id="316" r:id="rId10"/>
    <p:sldId id="300" r:id="rId11"/>
    <p:sldId id="318" r:id="rId12"/>
    <p:sldId id="301" r:id="rId13"/>
    <p:sldId id="302" r:id="rId14"/>
    <p:sldId id="319" r:id="rId15"/>
    <p:sldId id="303" r:id="rId16"/>
    <p:sldId id="304" r:id="rId17"/>
    <p:sldId id="320" r:id="rId18"/>
    <p:sldId id="305" r:id="rId19"/>
    <p:sldId id="299" r:id="rId20"/>
    <p:sldId id="311" r:id="rId21"/>
    <p:sldId id="308" r:id="rId22"/>
    <p:sldId id="321" r:id="rId23"/>
    <p:sldId id="309" r:id="rId24"/>
    <p:sldId id="317" r:id="rId25"/>
    <p:sldId id="310" r:id="rId26"/>
    <p:sldId id="312" r:id="rId27"/>
    <p:sldId id="322" r:id="rId28"/>
    <p:sldId id="324" r:id="rId29"/>
    <p:sldId id="307" r:id="rId30"/>
    <p:sldId id="323" r:id="rId31"/>
    <p:sldId id="326" r:id="rId32"/>
    <p:sldId id="327" r:id="rId33"/>
    <p:sldId id="329" r:id="rId34"/>
    <p:sldId id="292" r:id="rId35"/>
    <p:sldId id="328" r:id="rId36"/>
    <p:sldId id="330" r:id="rId37"/>
    <p:sldId id="31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945"/>
    <p:restoredTop sz="97155"/>
  </p:normalViewPr>
  <p:slideViewPr>
    <p:cSldViewPr snapToGrid="0" snapToObjects="1">
      <p:cViewPr varScale="1">
        <p:scale>
          <a:sx n="132" d="100"/>
          <a:sy n="132" d="100"/>
        </p:scale>
        <p:origin x="168" y="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en-US"/>
            <a:t>Source of all good qualities is ……</a:t>
          </a:r>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en-US"/>
            <a:t>Where there is …… all good qualities reside</a:t>
          </a:r>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en-US"/>
            <a:t>Real doer is …..</a:t>
          </a:r>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en-US"/>
            <a:t>Everything happens according to ….. plans.</a:t>
          </a:r>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en-US" dirty="0"/>
            <a:t>If we develop habit of seeing Krishna in all circumstances, then we will not have ….. towards anybody.</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Blame ….. not others</a:t>
          </a:r>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hi-IN" dirty="0"/>
            <a:t>सभी अच्छे गुणों का स्रोत </a:t>
          </a:r>
          <a:r>
            <a:rPr lang="en-US" dirty="0"/>
            <a:t>…..   </a:t>
          </a:r>
          <a:r>
            <a:rPr lang="hi-IN" dirty="0"/>
            <a:t>है</a:t>
          </a:r>
          <a:endParaRPr lang="en-US" dirty="0"/>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hi-IN" dirty="0"/>
            <a:t>जहां </a:t>
          </a:r>
          <a:r>
            <a:rPr lang="en-US" dirty="0"/>
            <a:t>…..</a:t>
          </a:r>
          <a:r>
            <a:rPr lang="hi-IN" dirty="0"/>
            <a:t> हैं वहां सभी अच्छे गुण निवास करते हैं</a:t>
          </a:r>
          <a:endParaRPr lang="en-US" dirty="0"/>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hi-IN" dirty="0"/>
            <a:t>असली कर्ता </a:t>
          </a:r>
          <a:r>
            <a:rPr lang="en-US" dirty="0"/>
            <a:t>…..</a:t>
          </a:r>
          <a:r>
            <a:rPr lang="hi-IN" dirty="0"/>
            <a:t> है</a:t>
          </a:r>
          <a:endParaRPr lang="en-US" dirty="0"/>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hi-IN" dirty="0"/>
            <a:t>सब कुछ </a:t>
          </a:r>
          <a:r>
            <a:rPr lang="en-US" dirty="0"/>
            <a:t>…..</a:t>
          </a:r>
          <a:r>
            <a:rPr lang="hi-IN" dirty="0"/>
            <a:t> की योजना के अनुसार होता है</a:t>
          </a:r>
          <a:endParaRPr lang="en-US" dirty="0"/>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hi-IN" dirty="0"/>
            <a:t>यदि हम सभी परिस्थितियों में </a:t>
          </a:r>
          <a:r>
            <a:rPr lang="en-US" dirty="0"/>
            <a:t>…..</a:t>
          </a:r>
          <a:r>
            <a:rPr lang="hi-IN" dirty="0"/>
            <a:t> को देखने की आदत विकसित करेंगे तो हम किसी के प्रति ईर्ष्या नहीं करेंगे</a:t>
          </a:r>
          <a:r>
            <a:rPr lang="en-US" dirty="0"/>
            <a:t>.</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a:t>
          </a:r>
          <a:r>
            <a:rPr lang="hi-IN" dirty="0"/>
            <a:t> को दोष दें दूसरों को नहीं</a:t>
          </a:r>
          <a:endParaRPr lang="en-US" dirty="0"/>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14185"/>
          <a:ext cx="6900512" cy="8342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Source of all good qualities is ……</a:t>
          </a:r>
        </a:p>
      </dsp:txBody>
      <dsp:txXfrm>
        <a:off x="40724" y="154909"/>
        <a:ext cx="6819064" cy="752780"/>
      </dsp:txXfrm>
    </dsp:sp>
    <dsp:sp modelId="{2919C8DD-5BDD-F049-8431-A2B70D63AB3F}">
      <dsp:nvSpPr>
        <dsp:cNvPr id="0" name=""/>
        <dsp:cNvSpPr/>
      </dsp:nvSpPr>
      <dsp:spPr>
        <a:xfrm>
          <a:off x="0" y="1008893"/>
          <a:ext cx="6900512" cy="83422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Where there is …… all good qualities reside</a:t>
          </a:r>
        </a:p>
      </dsp:txBody>
      <dsp:txXfrm>
        <a:off x="40724" y="1049617"/>
        <a:ext cx="6819064" cy="752780"/>
      </dsp:txXfrm>
    </dsp:sp>
    <dsp:sp modelId="{D0CB3BD7-B0D1-A74A-996E-073AD7978A26}">
      <dsp:nvSpPr>
        <dsp:cNvPr id="0" name=""/>
        <dsp:cNvSpPr/>
      </dsp:nvSpPr>
      <dsp:spPr>
        <a:xfrm>
          <a:off x="0" y="1903602"/>
          <a:ext cx="6900512" cy="83422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Real doer is …..</a:t>
          </a:r>
        </a:p>
      </dsp:txBody>
      <dsp:txXfrm>
        <a:off x="40724" y="1944326"/>
        <a:ext cx="6819064" cy="752780"/>
      </dsp:txXfrm>
    </dsp:sp>
    <dsp:sp modelId="{769EFCC6-C210-E347-A036-5AEF2B033BDD}">
      <dsp:nvSpPr>
        <dsp:cNvPr id="0" name=""/>
        <dsp:cNvSpPr/>
      </dsp:nvSpPr>
      <dsp:spPr>
        <a:xfrm>
          <a:off x="0" y="2798310"/>
          <a:ext cx="6900512" cy="83422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Everything happens according to ….. plans.</a:t>
          </a:r>
        </a:p>
      </dsp:txBody>
      <dsp:txXfrm>
        <a:off x="40724" y="2839034"/>
        <a:ext cx="6819064" cy="752780"/>
      </dsp:txXfrm>
    </dsp:sp>
    <dsp:sp modelId="{205F1E6C-442E-6E42-8829-0D432C70E9BF}">
      <dsp:nvSpPr>
        <dsp:cNvPr id="0" name=""/>
        <dsp:cNvSpPr/>
      </dsp:nvSpPr>
      <dsp:spPr>
        <a:xfrm>
          <a:off x="0" y="3693018"/>
          <a:ext cx="6900512" cy="83422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If we develop habit of seeing Krishna in all circumstances, then we will not have ….. towards anybody.</a:t>
          </a:r>
        </a:p>
      </dsp:txBody>
      <dsp:txXfrm>
        <a:off x="40724" y="3733742"/>
        <a:ext cx="6819064" cy="752780"/>
      </dsp:txXfrm>
    </dsp:sp>
    <dsp:sp modelId="{3827214E-CD6B-B34C-94F1-F7EA7388C6DF}">
      <dsp:nvSpPr>
        <dsp:cNvPr id="0" name=""/>
        <dsp:cNvSpPr/>
      </dsp:nvSpPr>
      <dsp:spPr>
        <a:xfrm>
          <a:off x="0" y="4587727"/>
          <a:ext cx="6900512" cy="8342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Blame ….. not others</a:t>
          </a:r>
        </a:p>
      </dsp:txBody>
      <dsp:txXfrm>
        <a:off x="40724" y="4628451"/>
        <a:ext cx="6819064" cy="75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43220"/>
          <a:ext cx="6900512" cy="8365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सभी अच्छे गुणों का स्रोत </a:t>
          </a:r>
          <a:r>
            <a:rPr lang="en-US" sz="1600" kern="1200" dirty="0"/>
            <a:t>…..   </a:t>
          </a:r>
          <a:r>
            <a:rPr lang="hi-IN" sz="1600" kern="1200" dirty="0"/>
            <a:t>है</a:t>
          </a:r>
          <a:endParaRPr lang="en-US" sz="1600" kern="1200" dirty="0"/>
        </a:p>
      </dsp:txBody>
      <dsp:txXfrm>
        <a:off x="40837" y="184057"/>
        <a:ext cx="6818838" cy="754875"/>
      </dsp:txXfrm>
    </dsp:sp>
    <dsp:sp modelId="{2919C8DD-5BDD-F049-8431-A2B70D63AB3F}">
      <dsp:nvSpPr>
        <dsp:cNvPr id="0" name=""/>
        <dsp:cNvSpPr/>
      </dsp:nvSpPr>
      <dsp:spPr>
        <a:xfrm>
          <a:off x="0" y="1025850"/>
          <a:ext cx="6900512" cy="836549"/>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जहां </a:t>
          </a:r>
          <a:r>
            <a:rPr lang="en-US" sz="1600" kern="1200" dirty="0"/>
            <a:t>…..</a:t>
          </a:r>
          <a:r>
            <a:rPr lang="hi-IN" sz="1600" kern="1200" dirty="0"/>
            <a:t> हैं वहां सभी अच्छे गुण निवास करते हैं</a:t>
          </a:r>
          <a:endParaRPr lang="en-US" sz="1600" kern="1200" dirty="0"/>
        </a:p>
      </dsp:txBody>
      <dsp:txXfrm>
        <a:off x="40837" y="1066687"/>
        <a:ext cx="6818838" cy="754875"/>
      </dsp:txXfrm>
    </dsp:sp>
    <dsp:sp modelId="{D0CB3BD7-B0D1-A74A-996E-073AD7978A26}">
      <dsp:nvSpPr>
        <dsp:cNvPr id="0" name=""/>
        <dsp:cNvSpPr/>
      </dsp:nvSpPr>
      <dsp:spPr>
        <a:xfrm>
          <a:off x="0" y="1908480"/>
          <a:ext cx="6900512" cy="836549"/>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असली कर्ता </a:t>
          </a:r>
          <a:r>
            <a:rPr lang="en-US" sz="1600" kern="1200" dirty="0"/>
            <a:t>…..</a:t>
          </a:r>
          <a:r>
            <a:rPr lang="hi-IN" sz="1600" kern="1200" dirty="0"/>
            <a:t> है</a:t>
          </a:r>
          <a:endParaRPr lang="en-US" sz="1600" kern="1200" dirty="0"/>
        </a:p>
      </dsp:txBody>
      <dsp:txXfrm>
        <a:off x="40837" y="1949317"/>
        <a:ext cx="6818838" cy="754875"/>
      </dsp:txXfrm>
    </dsp:sp>
    <dsp:sp modelId="{769EFCC6-C210-E347-A036-5AEF2B033BDD}">
      <dsp:nvSpPr>
        <dsp:cNvPr id="0" name=""/>
        <dsp:cNvSpPr/>
      </dsp:nvSpPr>
      <dsp:spPr>
        <a:xfrm>
          <a:off x="0" y="2791110"/>
          <a:ext cx="6900512" cy="836549"/>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सब कुछ </a:t>
          </a:r>
          <a:r>
            <a:rPr lang="en-US" sz="1600" kern="1200" dirty="0"/>
            <a:t>…..</a:t>
          </a:r>
          <a:r>
            <a:rPr lang="hi-IN" sz="1600" kern="1200" dirty="0"/>
            <a:t> की योजना के अनुसार होता है</a:t>
          </a:r>
          <a:endParaRPr lang="en-US" sz="1600" kern="1200" dirty="0"/>
        </a:p>
      </dsp:txBody>
      <dsp:txXfrm>
        <a:off x="40837" y="2831947"/>
        <a:ext cx="6818838" cy="754875"/>
      </dsp:txXfrm>
    </dsp:sp>
    <dsp:sp modelId="{205F1E6C-442E-6E42-8829-0D432C70E9BF}">
      <dsp:nvSpPr>
        <dsp:cNvPr id="0" name=""/>
        <dsp:cNvSpPr/>
      </dsp:nvSpPr>
      <dsp:spPr>
        <a:xfrm>
          <a:off x="0" y="3673740"/>
          <a:ext cx="6900512" cy="836549"/>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यदि हम सभी परिस्थितियों में </a:t>
          </a:r>
          <a:r>
            <a:rPr lang="en-US" sz="1600" kern="1200" dirty="0"/>
            <a:t>…..</a:t>
          </a:r>
          <a:r>
            <a:rPr lang="hi-IN" sz="1600" kern="1200" dirty="0"/>
            <a:t> को देखने की आदत विकसित करेंगे तो हम किसी के प्रति ईर्ष्या नहीं करेंगे</a:t>
          </a:r>
          <a:r>
            <a:rPr lang="en-US" sz="1600" kern="1200" dirty="0"/>
            <a:t>.</a:t>
          </a:r>
        </a:p>
      </dsp:txBody>
      <dsp:txXfrm>
        <a:off x="40837" y="3714577"/>
        <a:ext cx="6818838" cy="754875"/>
      </dsp:txXfrm>
    </dsp:sp>
    <dsp:sp modelId="{3827214E-CD6B-B34C-94F1-F7EA7388C6DF}">
      <dsp:nvSpPr>
        <dsp:cNvPr id="0" name=""/>
        <dsp:cNvSpPr/>
      </dsp:nvSpPr>
      <dsp:spPr>
        <a:xfrm>
          <a:off x="0" y="4556370"/>
          <a:ext cx="6900512" cy="8365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t>
          </a:r>
          <a:r>
            <a:rPr lang="hi-IN" sz="1600" kern="1200" dirty="0"/>
            <a:t> को दोष दें दूसरों को नहीं</a:t>
          </a:r>
          <a:endParaRPr lang="en-US" sz="1600" kern="1200" dirty="0"/>
        </a:p>
      </dsp:txBody>
      <dsp:txXfrm>
        <a:off x="40837" y="4597207"/>
        <a:ext cx="6818838" cy="7548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3/22/21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3/22/21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vedabase.io/en/search/synonyms/?original=gu%E1%B9%87ai%E1%B8%A5" TargetMode="External"/><Relationship Id="rId13" Type="http://schemas.openxmlformats.org/officeDocument/2006/relationships/hyperlink" Target="https://vedabase.io/en/search/synonyms/?original=abhaktasya" TargetMode="External"/><Relationship Id="rId18" Type="http://schemas.openxmlformats.org/officeDocument/2006/relationships/hyperlink" Target="https://vedabase.io/en/search/synonyms/?original=asati" TargetMode="External"/><Relationship Id="rId3" Type="http://schemas.openxmlformats.org/officeDocument/2006/relationships/hyperlink" Target="https://vedabase.io/en/search/synonyms/?original=asti" TargetMode="External"/><Relationship Id="rId7" Type="http://schemas.openxmlformats.org/officeDocument/2006/relationships/hyperlink" Target="https://vedabase.io/en/search/synonyms/?original=sarvai%E1%B8%A5" TargetMode="External"/><Relationship Id="rId12" Type="http://schemas.openxmlformats.org/officeDocument/2006/relationships/hyperlink" Target="https://vedabase.io/en/search/synonyms/?original=harau" TargetMode="External"/><Relationship Id="rId17" Type="http://schemas.openxmlformats.org/officeDocument/2006/relationships/hyperlink" Target="https://vedabase.io/en/search/synonyms/?original=manorathena" TargetMode="External"/><Relationship Id="rId2" Type="http://schemas.openxmlformats.org/officeDocument/2006/relationships/hyperlink" Target="https://vedabase.io/en/search/synonyms/?original=yasya" TargetMode="External"/><Relationship Id="rId16" Type="http://schemas.openxmlformats.org/officeDocument/2006/relationships/hyperlink" Target="https://vedabase.io/en/search/synonyms/?original=gu%E1%B9%87%C4%81%E1%B8%A5" TargetMode="External"/><Relationship Id="rId20" Type="http://schemas.openxmlformats.org/officeDocument/2006/relationships/hyperlink" Target="https://vedabase.io/en/search/synonyms/?original=bahi%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ki%C3%B1can%C4%81" TargetMode="External"/><Relationship Id="rId11" Type="http://schemas.openxmlformats.org/officeDocument/2006/relationships/hyperlink" Target="https://vedabase.io/en/search/synonyms/?original=sur%C4%81%E1%B8%A5" TargetMode="External"/><Relationship Id="rId5" Type="http://schemas.openxmlformats.org/officeDocument/2006/relationships/hyperlink" Target="https://vedabase.io/en/search/synonyms/?original=bhagavati" TargetMode="External"/><Relationship Id="rId15" Type="http://schemas.openxmlformats.org/officeDocument/2006/relationships/hyperlink" Target="https://vedabase.io/en/search/synonyms/?original=mahat" TargetMode="External"/><Relationship Id="rId10" Type="http://schemas.openxmlformats.org/officeDocument/2006/relationships/hyperlink" Target="https://vedabase.io/en/search/synonyms/?original=sam%C4%81sate" TargetMode="External"/><Relationship Id="rId19" Type="http://schemas.openxmlformats.org/officeDocument/2006/relationships/hyperlink" Target="https://vedabase.io/en/search/synonyms/?original=dh%C4%81vata%E1%B8%A5" TargetMode="External"/><Relationship Id="rId4" Type="http://schemas.openxmlformats.org/officeDocument/2006/relationships/hyperlink" Target="https://vedabase.io/en/search/synonyms/?original=bhakti%E1%B8%A5" TargetMode="External"/><Relationship Id="rId9" Type="http://schemas.openxmlformats.org/officeDocument/2006/relationships/hyperlink" Target="https://vedabase.io/en/search/synonyms/?original=tatra" TargetMode="External"/><Relationship Id="rId14" Type="http://schemas.openxmlformats.org/officeDocument/2006/relationships/hyperlink" Target="https://vedabase.io/en/search/synonyms/?original=kuta%E1%B8%A5"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vedabase.io/en/library/bg/15/7/"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vedabase.io/en/search/synonyms/?original=puru%E1%B9%A3am" TargetMode="External"/><Relationship Id="rId13" Type="http://schemas.openxmlformats.org/officeDocument/2006/relationships/hyperlink" Target="https://vedabase.io/en/search/synonyms/?original=sukham" TargetMode="External"/><Relationship Id="rId3" Type="http://schemas.openxmlformats.org/officeDocument/2006/relationships/hyperlink" Target="https://vedabase.io/en/search/synonyms/?original=yam" TargetMode="External"/><Relationship Id="rId7" Type="http://schemas.openxmlformats.org/officeDocument/2006/relationships/hyperlink" Target="https://vedabase.io/en/search/synonyms/?original=ete" TargetMode="External"/><Relationship Id="rId12" Type="http://schemas.openxmlformats.org/officeDocument/2006/relationships/hyperlink" Target="https://vedabase.io/en/search/synonyms/?original=du%E1%B8%A5kha" TargetMode="External"/><Relationship Id="rId17" Type="http://schemas.openxmlformats.org/officeDocument/2006/relationships/hyperlink" Target="https://vedabase.io/en/search/synonyms/?original=kalpate" TargetMode="External"/><Relationship Id="rId2" Type="http://schemas.openxmlformats.org/officeDocument/2006/relationships/image" Target="../media/image19.jpeg"/><Relationship Id="rId16" Type="http://schemas.openxmlformats.org/officeDocument/2006/relationships/hyperlink" Target="https://vedabase.io/en/search/synonyms/?original=am%E1%B9%9Btatv%C4%81y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vyathayanti" TargetMode="External"/><Relationship Id="rId11" Type="http://schemas.openxmlformats.org/officeDocument/2006/relationships/hyperlink" Target="https://vedabase.io/en/search/synonyms/?original=sama" TargetMode="External"/><Relationship Id="rId5" Type="http://schemas.openxmlformats.org/officeDocument/2006/relationships/hyperlink" Target="https://vedabase.io/en/search/synonyms/?original=na" TargetMode="External"/><Relationship Id="rId15" Type="http://schemas.openxmlformats.org/officeDocument/2006/relationships/hyperlink" Target="https://vedabase.io/en/search/synonyms/?original=sa%E1%B8%A5" TargetMode="External"/><Relationship Id="rId10" Type="http://schemas.openxmlformats.org/officeDocument/2006/relationships/hyperlink" Target="https://vedabase.io/en/search/synonyms/?original=%E1%B9%9B%E1%B9%A3abha" TargetMode="External"/><Relationship Id="rId4" Type="http://schemas.openxmlformats.org/officeDocument/2006/relationships/hyperlink" Target="https://vedabase.io/en/search/synonyms/?original=hi" TargetMode="External"/><Relationship Id="rId9" Type="http://schemas.openxmlformats.org/officeDocument/2006/relationships/hyperlink" Target="https://vedabase.io/en/search/synonyms/?original=puru%E1%B9%A3a" TargetMode="External"/><Relationship Id="rId14" Type="http://schemas.openxmlformats.org/officeDocument/2006/relationships/hyperlink" Target="https://vedabase.io/en/search/synonyms/?original=dh%C4%ABra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vedabase.io/en/search/synonyms/?original=veda" TargetMode="External"/><Relationship Id="rId13" Type="http://schemas.openxmlformats.org/officeDocument/2006/relationships/hyperlink" Target="https://vedabase.io/en/search/synonyms/?original=muhyanti" TargetMode="External"/><Relationship Id="rId3" Type="http://schemas.openxmlformats.org/officeDocument/2006/relationships/hyperlink" Target="https://vedabase.io/en/search/synonyms/?original=hi" TargetMode="External"/><Relationship Id="rId7" Type="http://schemas.openxmlformats.org/officeDocument/2006/relationships/hyperlink" Target="https://vedabase.io/en/search/synonyms/?original=pum%C4%81n" TargetMode="External"/><Relationship Id="rId12" Type="http://schemas.openxmlformats.org/officeDocument/2006/relationships/hyperlink" Target="https://vedabase.io/en/search/synonyms/?original=yukt%C4%81%E1%B8%A5" TargetMode="External"/><Relationship Id="rId2" Type="http://schemas.openxmlformats.org/officeDocument/2006/relationships/hyperlink" Target="https://vedabase.io/en/search/synonyms/?original=na" TargetMode="Externa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s://vedabase.io/en/search/synonyms/?original=r%C4%81jan" TargetMode="External"/><Relationship Id="rId11" Type="http://schemas.openxmlformats.org/officeDocument/2006/relationships/hyperlink" Target="https://vedabase.io/en/search/synonyms/?original=vijij%C3%B1%C4%81say%C4%81" TargetMode="External"/><Relationship Id="rId5" Type="http://schemas.openxmlformats.org/officeDocument/2006/relationships/hyperlink" Target="https://vedabase.io/en/search/synonyms/?original=karhicit" TargetMode="External"/><Relationship Id="rId15" Type="http://schemas.openxmlformats.org/officeDocument/2006/relationships/hyperlink" Target="https://vedabase.io/en/search/synonyms/?original=api" TargetMode="External"/><Relationship Id="rId10" Type="http://schemas.openxmlformats.org/officeDocument/2006/relationships/hyperlink" Target="https://vedabase.io/en/search/synonyms/?original=yat" TargetMode="External"/><Relationship Id="rId4" Type="http://schemas.openxmlformats.org/officeDocument/2006/relationships/hyperlink" Target="https://vedabase.io/en/search/synonyms/?original=asya" TargetMode="External"/><Relationship Id="rId9" Type="http://schemas.openxmlformats.org/officeDocument/2006/relationships/hyperlink" Target="https://vedabase.io/en/search/synonyms/?original=vidhitsitam" TargetMode="External"/><Relationship Id="rId14" Type="http://schemas.openxmlformats.org/officeDocument/2006/relationships/hyperlink" Target="https://vedabase.io/en/search/synonyms/?original=kavaya%E1%B8%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vedabase.io/en/search/synonyms/?original=avyayam" TargetMode="External"/><Relationship Id="rId13" Type="http://schemas.openxmlformats.org/officeDocument/2006/relationships/hyperlink" Target="https://vedabase.io/en/search/synonyms/?original=na%E1%B9%ADa%E1%B8%A5" TargetMode="External"/><Relationship Id="rId3" Type="http://schemas.openxmlformats.org/officeDocument/2006/relationships/hyperlink" Target="https://vedabase.io/en/search/synonyms/?original=m%C4%81y%C4%81" TargetMode="External"/><Relationship Id="rId7" Type="http://schemas.openxmlformats.org/officeDocument/2006/relationships/hyperlink" Target="https://vedabase.io/en/search/synonyms/?original=adhok%E1%B9%A3ajam" TargetMode="External"/><Relationship Id="rId12" Type="http://schemas.openxmlformats.org/officeDocument/2006/relationships/hyperlink" Target="https://vedabase.io/en/search/synonyms/?original=d%E1%B9%9B%C5%9B%C4%81" TargetMode="External"/><Relationship Id="rId2" Type="http://schemas.openxmlformats.org/officeDocument/2006/relationships/image" Target="../media/image22.jpeg"/><Relationship Id="rId16" Type="http://schemas.openxmlformats.org/officeDocument/2006/relationships/hyperlink" Target="https://vedabase.io/en/search/synonyms/?original=yath%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j%C3%B1%C4%81" TargetMode="External"/><Relationship Id="rId11" Type="http://schemas.openxmlformats.org/officeDocument/2006/relationships/hyperlink" Target="https://vedabase.io/en/search/synonyms/?original=m%C5%AB%E1%B8%8Dha" TargetMode="External"/><Relationship Id="rId5" Type="http://schemas.openxmlformats.org/officeDocument/2006/relationships/hyperlink" Target="https://vedabase.io/en/search/synonyms/?original=%C4%81cchannam" TargetMode="External"/><Relationship Id="rId15" Type="http://schemas.openxmlformats.org/officeDocument/2006/relationships/hyperlink" Target="https://vedabase.io/en/search/synonyms/?original=dhara%E1%B8%A5" TargetMode="External"/><Relationship Id="rId10" Type="http://schemas.openxmlformats.org/officeDocument/2006/relationships/hyperlink" Target="https://vedabase.io/en/search/synonyms/?original=lak%E1%B9%A3yase" TargetMode="External"/><Relationship Id="rId4" Type="http://schemas.openxmlformats.org/officeDocument/2006/relationships/hyperlink" Target="https://vedabase.io/en/search/synonyms/?original=javanik%C4%81" TargetMode="External"/><Relationship Id="rId9" Type="http://schemas.openxmlformats.org/officeDocument/2006/relationships/hyperlink" Target="https://vedabase.io/en/search/synonyms/?original=na" TargetMode="External"/><Relationship Id="rId14" Type="http://schemas.openxmlformats.org/officeDocument/2006/relationships/hyperlink" Target="https://vedabase.io/en/search/synonyms/?original=n%C4%81%E1%B9%ADy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vedabase.io/en/search/synonyms/?original=v%C4%81n" TargetMode="External"/><Relationship Id="rId13" Type="http://schemas.openxmlformats.org/officeDocument/2006/relationships/hyperlink" Target="https://vedabase.io/en/search/synonyms/?original=iti" TargetMode="External"/><Relationship Id="rId18" Type="http://schemas.openxmlformats.org/officeDocument/2006/relationships/hyperlink" Target="https://vedabase.io/en/search/synonyms/?original=durlabha%E1%B8%A5" TargetMode="External"/><Relationship Id="rId3" Type="http://schemas.openxmlformats.org/officeDocument/2006/relationships/image" Target="../media/image25.jpeg"/><Relationship Id="rId7" Type="http://schemas.openxmlformats.org/officeDocument/2006/relationships/hyperlink" Target="https://vedabase.io/en/search/synonyms/?original=j%C3%B1%C4%81na" TargetMode="External"/><Relationship Id="rId12" Type="http://schemas.openxmlformats.org/officeDocument/2006/relationships/hyperlink" Target="https://vedabase.io/en/search/synonyms/?original=sarvam" TargetMode="External"/><Relationship Id="rId17" Type="http://schemas.openxmlformats.org/officeDocument/2006/relationships/hyperlink" Target="https://vedabase.io/en/search/synonyms/?original=su" TargetMode="External"/><Relationship Id="rId2" Type="http://schemas.openxmlformats.org/officeDocument/2006/relationships/image" Target="../media/image24.jpeg"/><Relationship Id="rId16" Type="http://schemas.openxmlformats.org/officeDocument/2006/relationships/hyperlink" Target="https://vedabase.io/en/search/synonyms/?original=%C4%81tm%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nte" TargetMode="External"/><Relationship Id="rId11" Type="http://schemas.openxmlformats.org/officeDocument/2006/relationships/hyperlink" Target="https://vedabase.io/en/search/synonyms/?original=v%C4%81sudeva%E1%B8%A5" TargetMode="External"/><Relationship Id="rId5" Type="http://schemas.openxmlformats.org/officeDocument/2006/relationships/hyperlink" Target="https://vedabase.io/en/search/synonyms/?original=janman%C4%81m" TargetMode="External"/><Relationship Id="rId15" Type="http://schemas.openxmlformats.org/officeDocument/2006/relationships/hyperlink" Target="https://vedabase.io/en/search/synonyms/?original=mah%C4%81" TargetMode="External"/><Relationship Id="rId10" Type="http://schemas.openxmlformats.org/officeDocument/2006/relationships/hyperlink" Target="https://vedabase.io/en/search/synonyms/?original=prapadyate" TargetMode="External"/><Relationship Id="rId4" Type="http://schemas.openxmlformats.org/officeDocument/2006/relationships/hyperlink" Target="https://vedabase.io/en/search/synonyms/?original=bah%C5%ABn%C4%81m" TargetMode="External"/><Relationship Id="rId9" Type="http://schemas.openxmlformats.org/officeDocument/2006/relationships/hyperlink" Target="https://vedabase.io/en/search/synonyms/?original=m%C4%81m" TargetMode="External"/><Relationship Id="rId14" Type="http://schemas.openxmlformats.org/officeDocument/2006/relationships/hyperlink" Target="https://vedabase.io/en/search/synonyms/?original=sa%E1%B8%A5"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vedabase.io/en/search/synonyms/?original=sukha" TargetMode="External"/><Relationship Id="rId13" Type="http://schemas.openxmlformats.org/officeDocument/2006/relationships/hyperlink" Target="https://vedabase.io/en/search/synonyms/?original=anity%C4%81%E1%B8%A5" TargetMode="External"/><Relationship Id="rId3" Type="http://schemas.openxmlformats.org/officeDocument/2006/relationships/hyperlink" Target="https://vedabase.io/en/search/synonyms/?original=spar%C5%9B%C4%81%E1%B8%A5" TargetMode="External"/><Relationship Id="rId7" Type="http://schemas.openxmlformats.org/officeDocument/2006/relationships/hyperlink" Target="https://vedabase.io/en/search/synonyms/?original=u%E1%B9%A3%E1%B9%87a" TargetMode="External"/><Relationship Id="rId12" Type="http://schemas.openxmlformats.org/officeDocument/2006/relationships/hyperlink" Target="https://vedabase.io/en/search/synonyms/?original=ap%C4%81yina%E1%B8%A5" TargetMode="External"/><Relationship Id="rId2" Type="http://schemas.openxmlformats.org/officeDocument/2006/relationships/hyperlink" Target="https://vedabase.io/en/search/synonyms/?original=m%C4%81tr%C4%81" TargetMode="External"/><Relationship Id="rId16" Type="http://schemas.openxmlformats.org/officeDocument/2006/relationships/hyperlink" Target="https://vedabase.io/en/search/synonyms/?original=bh%C4%81rat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C4%ABta" TargetMode="External"/><Relationship Id="rId11" Type="http://schemas.openxmlformats.org/officeDocument/2006/relationships/hyperlink" Target="https://vedabase.io/en/search/synonyms/?original=%C4%81gama" TargetMode="External"/><Relationship Id="rId5" Type="http://schemas.openxmlformats.org/officeDocument/2006/relationships/hyperlink" Target="https://vedabase.io/en/search/synonyms/?original=kaunteya" TargetMode="External"/><Relationship Id="rId15" Type="http://schemas.openxmlformats.org/officeDocument/2006/relationships/hyperlink" Target="https://vedabase.io/en/search/synonyms/?original=titik%E1%B9%A3asva" TargetMode="External"/><Relationship Id="rId10" Type="http://schemas.openxmlformats.org/officeDocument/2006/relationships/hyperlink" Target="https://vedabase.io/en/search/synonyms/?original=d%C4%81%E1%B8%A5" TargetMode="External"/><Relationship Id="rId4" Type="http://schemas.openxmlformats.org/officeDocument/2006/relationships/hyperlink" Target="https://vedabase.io/en/search/synonyms/?original=tu" TargetMode="External"/><Relationship Id="rId9" Type="http://schemas.openxmlformats.org/officeDocument/2006/relationships/hyperlink" Target="https://vedabase.io/en/search/synonyms/?original=du%E1%B8%A5kha" TargetMode="External"/><Relationship Id="rId14" Type="http://schemas.openxmlformats.org/officeDocument/2006/relationships/hyperlink" Target="https://vedabase.io/en/search/synonyms/?original=t%C4%81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061999" y="841375"/>
            <a:ext cx="394076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dirty="0">
                <a:solidFill>
                  <a:schemeClr val="bg1"/>
                </a:solidFill>
              </a:rPr>
              <a:t>संकट से कैसे निपटें</a:t>
            </a:r>
            <a:r>
              <a:rPr lang="en-US" sz="5200" b="1" dirty="0">
                <a:solidFill>
                  <a:schemeClr val="bg1"/>
                </a:solidFill>
              </a:rPr>
              <a:t> ?</a:t>
            </a:r>
            <a:br>
              <a:rPr lang="en-US" sz="5200" b="1" dirty="0">
                <a:solidFill>
                  <a:schemeClr val="bg1"/>
                </a:solidFill>
              </a:rPr>
            </a:br>
            <a:br>
              <a:rPr lang="en-US" sz="5200" b="1" dirty="0">
                <a:solidFill>
                  <a:schemeClr val="bg1"/>
                </a:solidFill>
              </a:rPr>
            </a:br>
            <a:r>
              <a:rPr lang="en-US" sz="5200" b="1" dirty="0">
                <a:solidFill>
                  <a:schemeClr val="bg1"/>
                </a:solidFill>
                <a:latin typeface="Balaram" pitchFamily="2" charset="0"/>
              </a:rPr>
              <a:t>How to handle distress ?</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5" name="Rectangle 13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en-US" dirty="0"/>
              <a:t>Happiness increases when karma improves </a:t>
            </a:r>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en-US" dirty="0" err="1"/>
              <a:t>Durvasa</a:t>
            </a:r>
            <a:r>
              <a:rPr lang="en-US" dirty="0"/>
              <a:t> muni insulted </a:t>
            </a:r>
            <a:r>
              <a:rPr lang="en-US" dirty="0" err="1"/>
              <a:t>Ambarish</a:t>
            </a:r>
            <a:r>
              <a:rPr lang="en-US" dirty="0"/>
              <a:t> Maharaj </a:t>
            </a:r>
          </a:p>
          <a:p>
            <a:r>
              <a:rPr lang="en-US" dirty="0"/>
              <a:t>Where there is bhakti, all good qualities reside. [SB 5.18.12]</a:t>
            </a:r>
          </a:p>
          <a:p>
            <a:r>
              <a:rPr lang="en-US" dirty="0"/>
              <a:t>Do not get dirty by the undue influence of the three modes of material nature. Particularly the mode of ignorance.</a:t>
            </a:r>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sp>
        <p:nvSpPr>
          <p:cNvPr id="5156" name="Oval 14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157" name="Arc 14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10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hi-IN" dirty="0"/>
              <a:t>कर्म में सुधार होने पर खुशियाँ बढ़ती हैं</a:t>
            </a:r>
            <a:endParaRPr lang="en-US" dirty="0"/>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hi-IN" dirty="0"/>
              <a:t>दुर्वासा मुनि ने अंबरीश महाराज का अपमान किया</a:t>
            </a:r>
            <a:r>
              <a:rPr lang="en-US" dirty="0"/>
              <a:t> </a:t>
            </a:r>
          </a:p>
          <a:p>
            <a:r>
              <a:rPr lang="hi-IN" dirty="0"/>
              <a:t>जहां भक्ति होती है, वहां सभी अच्छे गुणों का वास होता है।</a:t>
            </a:r>
            <a:r>
              <a:rPr lang="en-US" dirty="0"/>
              <a:t> [SB 5.18.12]</a:t>
            </a:r>
          </a:p>
          <a:p>
            <a:r>
              <a:rPr lang="hi-IN" dirty="0"/>
              <a:t>भौतिक प्रकृति के तीन गुन के अनुचित प्रभाव से गंदे न हों। खासतौर पर तमो गुन।</a:t>
            </a:r>
            <a:endParaRPr lang="en-US" dirty="0"/>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8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BF4E-3BC0-DF4B-9B35-6E23606D3B13}"/>
              </a:ext>
            </a:extLst>
          </p:cNvPr>
          <p:cNvSpPr>
            <a:spLocks noGrp="1"/>
          </p:cNvSpPr>
          <p:nvPr>
            <p:ph type="title"/>
          </p:nvPr>
        </p:nvSpPr>
        <p:spPr>
          <a:xfrm>
            <a:off x="838200" y="365125"/>
            <a:ext cx="10428798" cy="2672273"/>
          </a:xfrm>
        </p:spPr>
        <p:txBody>
          <a:bodyPr/>
          <a:lstStyle/>
          <a:p>
            <a:pPr algn="ctr"/>
            <a:r>
              <a:rPr lang="hi-IN" dirty="0"/>
              <a:t>यस्यास्ति भक्तिर्भगवत्यकिञ्चना</a:t>
            </a:r>
            <a:br>
              <a:rPr lang="hi-IN" dirty="0"/>
            </a:br>
            <a:r>
              <a:rPr lang="hi-IN" dirty="0"/>
              <a:t>सर्वैर्गुणैस्तत्र समासते सुरा: ।</a:t>
            </a:r>
            <a:br>
              <a:rPr lang="hi-IN" dirty="0"/>
            </a:br>
            <a:r>
              <a:rPr lang="hi-IN" dirty="0"/>
              <a:t>हरावभक्तस्य कुतो महद्गुणा</a:t>
            </a:r>
            <a:br>
              <a:rPr lang="hi-IN" dirty="0"/>
            </a:br>
            <a:r>
              <a:rPr lang="hi-IN" dirty="0"/>
              <a:t>मनोरथेनासति धावतो बहि: ॥ १२ ॥</a:t>
            </a:r>
            <a:endParaRPr lang="en-US" dirty="0"/>
          </a:p>
        </p:txBody>
      </p:sp>
      <p:sp>
        <p:nvSpPr>
          <p:cNvPr id="3" name="Content Placeholder 2">
            <a:extLst>
              <a:ext uri="{FF2B5EF4-FFF2-40B4-BE49-F238E27FC236}">
                <a16:creationId xmlns:a16="http://schemas.microsoft.com/office/drawing/2014/main" id="{0AE273E6-6F97-7E4E-833F-A9A66D142C26}"/>
              </a:ext>
            </a:extLst>
          </p:cNvPr>
          <p:cNvSpPr>
            <a:spLocks noGrp="1"/>
          </p:cNvSpPr>
          <p:nvPr>
            <p:ph idx="1"/>
          </p:nvPr>
        </p:nvSpPr>
        <p:spPr>
          <a:xfrm>
            <a:off x="659958" y="3323645"/>
            <a:ext cx="10693842" cy="2853317"/>
          </a:xfrm>
        </p:spPr>
        <p:txBody>
          <a:bodyPr>
            <a:normAutofit/>
          </a:bodyPr>
          <a:lstStyle/>
          <a:p>
            <a:pPr marL="0" indent="0">
              <a:buNone/>
            </a:pPr>
            <a:r>
              <a:rPr lang="en-US" sz="2400" dirty="0"/>
              <a:t>All the demigods and their exalted qualities, such as religion, knowledge and renunciation, become manifest in the body of one who has developed </a:t>
            </a:r>
            <a:r>
              <a:rPr lang="en-US" sz="2400" dirty="0">
                <a:highlight>
                  <a:srgbClr val="FFFF00"/>
                </a:highlight>
              </a:rPr>
              <a:t>unalloyed</a:t>
            </a:r>
            <a:r>
              <a:rPr lang="en-US" sz="2400" dirty="0"/>
              <a:t> devotion for the Supreme Personality of Godhead, </a:t>
            </a:r>
            <a:r>
              <a:rPr lang="en-US" sz="2400" dirty="0" err="1"/>
              <a:t>Vāsudeva</a:t>
            </a:r>
            <a:r>
              <a:rPr lang="en-US" sz="2400" dirty="0"/>
              <a:t>. </a:t>
            </a:r>
            <a:r>
              <a:rPr lang="en-US" sz="2400" i="1" dirty="0"/>
              <a:t>On the other hand</a:t>
            </a:r>
            <a:r>
              <a:rPr lang="en-US" sz="2400" dirty="0"/>
              <a:t>, a person devoid of devotional service and engaged in material activities has no good qualities. </a:t>
            </a:r>
            <a:r>
              <a:rPr lang="en-US" sz="2400" i="1" dirty="0">
                <a:highlight>
                  <a:srgbClr val="FFFF00"/>
                </a:highlight>
              </a:rPr>
              <a:t>Even if he is adept</a:t>
            </a:r>
            <a:r>
              <a:rPr lang="en-US" sz="2400" dirty="0">
                <a:highlight>
                  <a:srgbClr val="FFFF00"/>
                </a:highlight>
              </a:rPr>
              <a:t> </a:t>
            </a:r>
            <a:r>
              <a:rPr lang="en-US" sz="2400" dirty="0"/>
              <a:t>at the practice of mystic yoga or the honest endeavor of maintaining his family and relatives, </a:t>
            </a:r>
            <a:r>
              <a:rPr lang="en-US" sz="2400" i="1" dirty="0"/>
              <a:t>he must be driven by his own mental speculations and must engage in the service of the Lord’s external energy</a:t>
            </a:r>
            <a:r>
              <a:rPr lang="en-US" sz="2400" dirty="0"/>
              <a:t>. How can there be any good qualities in such a man? [SB 5.18.12]</a:t>
            </a:r>
          </a:p>
        </p:txBody>
      </p:sp>
    </p:spTree>
    <p:extLst>
      <p:ext uri="{BB962C8B-B14F-4D97-AF65-F5344CB8AC3E}">
        <p14:creationId xmlns:p14="http://schemas.microsoft.com/office/powerpoint/2010/main" val="326284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8D6C-C090-F84D-B474-8F5C4F51CA3E}"/>
              </a:ext>
            </a:extLst>
          </p:cNvPr>
          <p:cNvSpPr>
            <a:spLocks noGrp="1"/>
          </p:cNvSpPr>
          <p:nvPr>
            <p:ph type="title"/>
          </p:nvPr>
        </p:nvSpPr>
        <p:spPr/>
        <p:txBody>
          <a:bodyPr/>
          <a:lstStyle/>
          <a:p>
            <a:r>
              <a:rPr lang="en-US" b="1" dirty="0"/>
              <a:t>Synonyms</a:t>
            </a:r>
            <a:endParaRPr lang="en-US" dirty="0"/>
          </a:p>
        </p:txBody>
      </p:sp>
      <p:sp>
        <p:nvSpPr>
          <p:cNvPr id="3" name="Content Placeholder 2">
            <a:extLst>
              <a:ext uri="{FF2B5EF4-FFF2-40B4-BE49-F238E27FC236}">
                <a16:creationId xmlns:a16="http://schemas.microsoft.com/office/drawing/2014/main" id="{2714CF54-604C-F843-BE88-22E07A0A4F45}"/>
              </a:ext>
            </a:extLst>
          </p:cNvPr>
          <p:cNvSpPr>
            <a:spLocks noGrp="1"/>
          </p:cNvSpPr>
          <p:nvPr>
            <p:ph idx="1"/>
          </p:nvPr>
        </p:nvSpPr>
        <p:spPr/>
        <p:txBody>
          <a:bodyPr/>
          <a:lstStyle/>
          <a:p>
            <a:pPr marL="0" indent="0">
              <a:buNone/>
            </a:pPr>
            <a:r>
              <a:rPr lang="en-US" i="1" dirty="0">
                <a:hlinkClick r:id="rId2"/>
              </a:rPr>
              <a:t>yasya</a:t>
            </a:r>
            <a:r>
              <a:rPr lang="en-US" dirty="0"/>
              <a:t> — of whom; </a:t>
            </a:r>
            <a:r>
              <a:rPr lang="en-US" i="1" dirty="0">
                <a:hlinkClick r:id="rId3"/>
              </a:rPr>
              <a:t>asti</a:t>
            </a:r>
            <a:r>
              <a:rPr lang="en-US" dirty="0"/>
              <a:t> — there is; </a:t>
            </a:r>
            <a:r>
              <a:rPr lang="en-US" i="1" dirty="0">
                <a:hlinkClick r:id="rId4"/>
              </a:rPr>
              <a:t>bhaktiḥ</a:t>
            </a:r>
            <a:r>
              <a:rPr lang="en-US" dirty="0"/>
              <a:t> — devotional service; </a:t>
            </a:r>
            <a:r>
              <a:rPr lang="en-US" i="1" dirty="0">
                <a:hlinkClick r:id="rId5"/>
              </a:rPr>
              <a:t>bhagavati</a:t>
            </a:r>
            <a:r>
              <a:rPr lang="en-US" dirty="0"/>
              <a:t> — to the Supreme Personality of Godhead; </a:t>
            </a:r>
            <a:r>
              <a:rPr lang="en-US" i="1" dirty="0">
                <a:highlight>
                  <a:srgbClr val="FFFF00"/>
                </a:highlight>
                <a:hlinkClick r:id="rId6"/>
              </a:rPr>
              <a:t>akiñcanā</a:t>
            </a:r>
            <a:r>
              <a:rPr lang="en-US" dirty="0">
                <a:highlight>
                  <a:srgbClr val="FFFF00"/>
                </a:highlight>
              </a:rPr>
              <a:t> — without any motive</a:t>
            </a:r>
            <a:r>
              <a:rPr lang="en-US" dirty="0"/>
              <a:t>; </a:t>
            </a:r>
            <a:r>
              <a:rPr lang="en-US" i="1" dirty="0">
                <a:highlight>
                  <a:srgbClr val="FFFF00"/>
                </a:highlight>
                <a:hlinkClick r:id="rId7"/>
              </a:rPr>
              <a:t>sarvaiḥ</a:t>
            </a:r>
            <a:r>
              <a:rPr lang="en-US" dirty="0">
                <a:highlight>
                  <a:srgbClr val="FFFF00"/>
                </a:highlight>
              </a:rPr>
              <a:t> — with all; </a:t>
            </a:r>
            <a:r>
              <a:rPr lang="en-US" i="1" dirty="0">
                <a:highlight>
                  <a:srgbClr val="FFFF00"/>
                </a:highlight>
                <a:hlinkClick r:id="rId8"/>
              </a:rPr>
              <a:t>guṇaiḥ</a:t>
            </a:r>
            <a:r>
              <a:rPr lang="en-US" dirty="0">
                <a:highlight>
                  <a:srgbClr val="FFFF00"/>
                </a:highlight>
              </a:rPr>
              <a:t> — good qualities</a:t>
            </a:r>
            <a:r>
              <a:rPr lang="en-US" dirty="0"/>
              <a:t>; </a:t>
            </a:r>
            <a:r>
              <a:rPr lang="en-US" i="1" dirty="0">
                <a:hlinkClick r:id="rId9"/>
              </a:rPr>
              <a:t>tatra</a:t>
            </a:r>
            <a:r>
              <a:rPr lang="en-US" dirty="0"/>
              <a:t> — there (in that person); </a:t>
            </a:r>
            <a:r>
              <a:rPr lang="en-US" i="1" dirty="0">
                <a:hlinkClick r:id="rId10"/>
              </a:rPr>
              <a:t>samāsate</a:t>
            </a:r>
            <a:r>
              <a:rPr lang="en-US" dirty="0"/>
              <a:t> — reside; </a:t>
            </a:r>
            <a:r>
              <a:rPr lang="en-US" i="1" dirty="0">
                <a:hlinkClick r:id="rId11"/>
              </a:rPr>
              <a:t>surāḥ</a:t>
            </a:r>
            <a:r>
              <a:rPr lang="en-US" dirty="0"/>
              <a:t> — all the demigods; </a:t>
            </a:r>
            <a:r>
              <a:rPr lang="en-US" i="1" dirty="0">
                <a:hlinkClick r:id="rId12"/>
              </a:rPr>
              <a:t>harau</a:t>
            </a:r>
            <a:r>
              <a:rPr lang="en-US" dirty="0"/>
              <a:t> — unto the Supreme Personality of Godhead; </a:t>
            </a:r>
            <a:r>
              <a:rPr lang="en-US" i="1" dirty="0">
                <a:hlinkClick r:id="rId13"/>
              </a:rPr>
              <a:t>abhaktasya</a:t>
            </a:r>
            <a:r>
              <a:rPr lang="en-US" dirty="0"/>
              <a:t> — of a person who is not devoted; </a:t>
            </a:r>
            <a:r>
              <a:rPr lang="en-US" i="1" dirty="0">
                <a:hlinkClick r:id="rId14"/>
              </a:rPr>
              <a:t>kutaḥ</a:t>
            </a:r>
            <a:r>
              <a:rPr lang="en-US" dirty="0"/>
              <a:t> — where; </a:t>
            </a:r>
            <a:r>
              <a:rPr lang="en-US" i="1" dirty="0" err="1">
                <a:hlinkClick r:id="rId15"/>
              </a:rPr>
              <a:t>mahat</a:t>
            </a:r>
            <a:r>
              <a:rPr lang="en-US" dirty="0" err="1"/>
              <a:t>-</a:t>
            </a:r>
            <a:r>
              <a:rPr lang="en-US" i="1" dirty="0" err="1">
                <a:hlinkClick r:id="rId16"/>
              </a:rPr>
              <a:t>guṇāḥ</a:t>
            </a:r>
            <a:r>
              <a:rPr lang="en-US" dirty="0"/>
              <a:t> — good qualities; </a:t>
            </a:r>
            <a:r>
              <a:rPr lang="en-US" i="1" dirty="0">
                <a:hlinkClick r:id="rId17"/>
              </a:rPr>
              <a:t>manorathena</a:t>
            </a:r>
            <a:r>
              <a:rPr lang="en-US" dirty="0"/>
              <a:t> — by mental speculation; </a:t>
            </a:r>
            <a:r>
              <a:rPr lang="en-US" i="1" dirty="0">
                <a:hlinkClick r:id="rId18"/>
              </a:rPr>
              <a:t>asati</a:t>
            </a:r>
            <a:r>
              <a:rPr lang="en-US" dirty="0"/>
              <a:t> — in the temporary material world; </a:t>
            </a:r>
            <a:r>
              <a:rPr lang="en-US" i="1" dirty="0">
                <a:hlinkClick r:id="rId19"/>
              </a:rPr>
              <a:t>dhāvataḥ</a:t>
            </a:r>
            <a:r>
              <a:rPr lang="en-US" dirty="0"/>
              <a:t> — who is running; </a:t>
            </a:r>
            <a:r>
              <a:rPr lang="en-US" i="1" dirty="0">
                <a:hlinkClick r:id="rId20"/>
              </a:rPr>
              <a:t>bahiḥ</a:t>
            </a:r>
            <a:r>
              <a:rPr lang="en-US" dirty="0"/>
              <a:t> — outside.</a:t>
            </a:r>
          </a:p>
        </p:txBody>
      </p:sp>
    </p:spTree>
    <p:extLst>
      <p:ext uri="{BB962C8B-B14F-4D97-AF65-F5344CB8AC3E}">
        <p14:creationId xmlns:p14="http://schemas.microsoft.com/office/powerpoint/2010/main" val="372270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7D30345-B04B-3C4F-8572-624C558F45A8}"/>
              </a:ext>
            </a:extLst>
          </p:cNvPr>
          <p:cNvPicPr>
            <a:picLocks noGrp="1" noChangeAspect="1"/>
          </p:cNvPicPr>
          <p:nvPr>
            <p:ph idx="1"/>
          </p:nvPr>
        </p:nvPicPr>
        <p:blipFill>
          <a:blip r:embed="rId2"/>
          <a:stretch>
            <a:fillRect/>
          </a:stretch>
        </p:blipFill>
        <p:spPr>
          <a:xfrm>
            <a:off x="2158850" y="643467"/>
            <a:ext cx="7874299" cy="5571065"/>
          </a:xfrm>
          <a:prstGeom prst="rect">
            <a:avLst/>
          </a:prstGeom>
          <a:ln>
            <a:noFill/>
          </a:ln>
        </p:spPr>
      </p:pic>
      <p:sp>
        <p:nvSpPr>
          <p:cNvPr id="35"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16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B7D7BC-479F-3643-BCAE-894A01BD32FF}"/>
              </a:ext>
            </a:extLst>
          </p:cNvPr>
          <p:cNvSpPr>
            <a:spLocks noGrp="1"/>
          </p:cNvSpPr>
          <p:nvPr>
            <p:ph type="title"/>
          </p:nvPr>
        </p:nvSpPr>
        <p:spPr>
          <a:xfrm>
            <a:off x="838200" y="365125"/>
            <a:ext cx="10515600" cy="1325563"/>
          </a:xfrm>
        </p:spPr>
        <p:txBody>
          <a:bodyPr>
            <a:normAutofit/>
          </a:bodyPr>
          <a:lstStyle/>
          <a:p>
            <a:r>
              <a:rPr lang="en-US"/>
              <a:t>Reviving our original quality</a:t>
            </a:r>
            <a:endParaRPr lang="en-US"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C7675-0530-084B-8DC6-02DBA52D740D}"/>
              </a:ext>
            </a:extLst>
          </p:cNvPr>
          <p:cNvSpPr>
            <a:spLocks noGrp="1"/>
          </p:cNvSpPr>
          <p:nvPr>
            <p:ph idx="1"/>
          </p:nvPr>
        </p:nvSpPr>
        <p:spPr>
          <a:xfrm>
            <a:off x="838200" y="1825625"/>
            <a:ext cx="10515600" cy="4351338"/>
          </a:xfrm>
        </p:spPr>
        <p:txBody>
          <a:bodyPr>
            <a:normAutofit/>
          </a:bodyPr>
          <a:lstStyle/>
          <a:p>
            <a:pPr marL="0" indent="0">
              <a:buNone/>
            </a:pPr>
            <a:r>
              <a:rPr lang="en-US" sz="2000" dirty="0"/>
              <a:t>As explained in the next verse, </a:t>
            </a:r>
            <a:r>
              <a:rPr lang="en-US" sz="2000" dirty="0" err="1"/>
              <a:t>Kṛṣṇa</a:t>
            </a:r>
            <a:r>
              <a:rPr lang="en-US" sz="2000" dirty="0"/>
              <a:t> is the original source of all living entities. This is confirmed in </a:t>
            </a:r>
            <a:r>
              <a:rPr lang="en-US" sz="2000" i="1" dirty="0">
                <a:hlinkClick r:id="rId2"/>
              </a:rPr>
              <a:t>Bhagavad-gītā</a:t>
            </a:r>
            <a:r>
              <a:rPr lang="en-US" sz="2000" dirty="0">
                <a:hlinkClick r:id="rId2"/>
              </a:rPr>
              <a:t> (15.7)</a:t>
            </a:r>
            <a:r>
              <a:rPr lang="en-US" sz="2000" dirty="0"/>
              <a:t>, wherein </a:t>
            </a:r>
            <a:r>
              <a:rPr lang="en-US" sz="2000" dirty="0" err="1"/>
              <a:t>Kṛṣṇa</a:t>
            </a:r>
            <a:r>
              <a:rPr lang="en-US" sz="2000" dirty="0"/>
              <a:t> says:</a:t>
            </a:r>
          </a:p>
          <a:p>
            <a:pPr marL="0" indent="0">
              <a:buNone/>
            </a:pPr>
            <a:r>
              <a:rPr lang="en-US" sz="2000" i="1" dirty="0" err="1"/>
              <a:t>mamaivāṁśo</a:t>
            </a:r>
            <a:r>
              <a:rPr lang="en-US" sz="2000" i="1" dirty="0"/>
              <a:t> </a:t>
            </a:r>
            <a:r>
              <a:rPr lang="en-US" sz="2000" i="1" dirty="0" err="1"/>
              <a:t>jīva</a:t>
            </a:r>
            <a:r>
              <a:rPr lang="en-US" sz="2000" i="1" dirty="0"/>
              <a:t>-loke</a:t>
            </a:r>
            <a:br>
              <a:rPr lang="en-US" sz="2000" i="1" dirty="0"/>
            </a:br>
            <a:r>
              <a:rPr lang="en-US" sz="2000" i="1" dirty="0" err="1"/>
              <a:t>jīva-bhūtaḥ</a:t>
            </a:r>
            <a:r>
              <a:rPr lang="en-US" sz="2000" i="1" dirty="0"/>
              <a:t> </a:t>
            </a:r>
            <a:r>
              <a:rPr lang="en-US" sz="2000" i="1" dirty="0" err="1"/>
              <a:t>sanātanaḥ</a:t>
            </a:r>
            <a:br>
              <a:rPr lang="en-US" sz="2000" i="1" dirty="0"/>
            </a:br>
            <a:r>
              <a:rPr lang="en-US" sz="2000" i="1" dirty="0" err="1"/>
              <a:t>manaḥ</a:t>
            </a:r>
            <a:r>
              <a:rPr lang="en-US" sz="2000" i="1" dirty="0"/>
              <a:t> </a:t>
            </a:r>
            <a:r>
              <a:rPr lang="en-US" sz="2000" i="1" dirty="0" err="1"/>
              <a:t>ṣaṣṭhānīndriyāṇi</a:t>
            </a:r>
            <a:br>
              <a:rPr lang="en-US" sz="2000" i="1" dirty="0"/>
            </a:br>
            <a:r>
              <a:rPr lang="en-US" sz="2000" i="1" dirty="0" err="1"/>
              <a:t>prakṛti-sthāni</a:t>
            </a:r>
            <a:r>
              <a:rPr lang="en-US" sz="2000" i="1" dirty="0"/>
              <a:t> </a:t>
            </a:r>
            <a:r>
              <a:rPr lang="en-US" sz="2000" i="1" dirty="0" err="1"/>
              <a:t>karṣati</a:t>
            </a:r>
            <a:endParaRPr lang="en-US" sz="2000" dirty="0"/>
          </a:p>
          <a:p>
            <a:pPr marL="0" indent="0">
              <a:buNone/>
            </a:pPr>
            <a:r>
              <a:rPr lang="en-US" sz="2000" dirty="0"/>
              <a:t>“The living entities in this conditioned world are My eternal, fragmental parts. Due to conditioned life, they are struggling very hard with the six senses, which include the mind.” All living entities are part and parcel of </a:t>
            </a:r>
            <a:r>
              <a:rPr lang="en-US" sz="2000" dirty="0" err="1"/>
              <a:t>Kṛṣṇa</a:t>
            </a:r>
            <a:r>
              <a:rPr lang="en-US" sz="2000" dirty="0"/>
              <a:t>, and therefore </a:t>
            </a:r>
            <a:r>
              <a:rPr lang="en-US" sz="2000" dirty="0">
                <a:highlight>
                  <a:srgbClr val="FFFF00"/>
                </a:highlight>
              </a:rPr>
              <a:t>when they revive their original </a:t>
            </a:r>
            <a:r>
              <a:rPr lang="en-US" sz="2000" dirty="0" err="1">
                <a:highlight>
                  <a:srgbClr val="FFFF00"/>
                </a:highlight>
              </a:rPr>
              <a:t>Kṛṣṇa</a:t>
            </a:r>
            <a:r>
              <a:rPr lang="en-US" sz="2000" dirty="0">
                <a:highlight>
                  <a:srgbClr val="FFFF00"/>
                </a:highlight>
              </a:rPr>
              <a:t> consciousness, they possess all the good qualities of </a:t>
            </a:r>
            <a:r>
              <a:rPr lang="en-US" sz="2000" dirty="0" err="1">
                <a:highlight>
                  <a:srgbClr val="FFFF00"/>
                </a:highlight>
              </a:rPr>
              <a:t>Kṛṣṇa</a:t>
            </a:r>
            <a:r>
              <a:rPr lang="en-US" sz="2000" dirty="0">
                <a:highlight>
                  <a:srgbClr val="FFFF00"/>
                </a:highlight>
              </a:rPr>
              <a:t> in a small quantity</a:t>
            </a:r>
            <a:r>
              <a:rPr lang="en-US" sz="2000" dirty="0"/>
              <a:t>. When one engages himself in the nine processes of devotional service (</a:t>
            </a:r>
            <a:r>
              <a:rPr lang="en-US" sz="2000" i="1" dirty="0" err="1"/>
              <a:t>śravaṇaṁ</a:t>
            </a:r>
            <a:r>
              <a:rPr lang="en-US" sz="2000" i="1" dirty="0"/>
              <a:t> </a:t>
            </a:r>
            <a:r>
              <a:rPr lang="en-US" sz="2000" i="1" dirty="0" err="1"/>
              <a:t>kīrtanaṁ</a:t>
            </a:r>
            <a:r>
              <a:rPr lang="en-US" sz="2000" i="1" dirty="0"/>
              <a:t> </a:t>
            </a:r>
            <a:r>
              <a:rPr lang="en-US" sz="2000" i="1" dirty="0" err="1"/>
              <a:t>viṣṇoḥ</a:t>
            </a:r>
            <a:r>
              <a:rPr lang="en-US" sz="2000" i="1" dirty="0"/>
              <a:t> </a:t>
            </a:r>
            <a:r>
              <a:rPr lang="en-US" sz="2000" i="1" dirty="0" err="1"/>
              <a:t>smaraṇaṁ</a:t>
            </a:r>
            <a:r>
              <a:rPr lang="en-US" sz="2000" i="1" dirty="0"/>
              <a:t> </a:t>
            </a:r>
            <a:r>
              <a:rPr lang="en-US" sz="2000" i="1" dirty="0" err="1"/>
              <a:t>pāda-sevanam</a:t>
            </a:r>
            <a:r>
              <a:rPr lang="en-US" sz="2000" i="1" dirty="0"/>
              <a:t>/ </a:t>
            </a:r>
            <a:r>
              <a:rPr lang="en-US" sz="2000" i="1" dirty="0" err="1"/>
              <a:t>arcanaṁ</a:t>
            </a:r>
            <a:r>
              <a:rPr lang="en-US" sz="2000" i="1" dirty="0"/>
              <a:t> </a:t>
            </a:r>
            <a:r>
              <a:rPr lang="en-US" sz="2000" i="1" dirty="0" err="1"/>
              <a:t>vandanaṁ</a:t>
            </a:r>
            <a:r>
              <a:rPr lang="en-US" sz="2000" i="1" dirty="0"/>
              <a:t> </a:t>
            </a:r>
            <a:r>
              <a:rPr lang="en-US" sz="2000" i="1" dirty="0" err="1"/>
              <a:t>dāsyaṁ</a:t>
            </a:r>
            <a:r>
              <a:rPr lang="en-US" sz="2000" i="1" dirty="0"/>
              <a:t> </a:t>
            </a:r>
            <a:r>
              <a:rPr lang="en-US" sz="2000" i="1" dirty="0" err="1"/>
              <a:t>sakhyam</a:t>
            </a:r>
            <a:r>
              <a:rPr lang="en-US" sz="2000" i="1" dirty="0"/>
              <a:t> </a:t>
            </a:r>
            <a:r>
              <a:rPr lang="en-US" sz="2000" i="1" dirty="0" err="1"/>
              <a:t>ātma-nivedanam</a:t>
            </a:r>
            <a:r>
              <a:rPr lang="en-US" sz="2000" dirty="0"/>
              <a:t>), </a:t>
            </a:r>
            <a:r>
              <a:rPr lang="en-US" sz="2000" dirty="0">
                <a:highlight>
                  <a:srgbClr val="FFFF00"/>
                </a:highlight>
              </a:rPr>
              <a:t>one’s heart becomes purified</a:t>
            </a:r>
            <a:r>
              <a:rPr lang="en-US" sz="2000" dirty="0"/>
              <a:t>, and he immediately understands his relationship with </a:t>
            </a:r>
            <a:r>
              <a:rPr lang="en-US" sz="2000" dirty="0" err="1"/>
              <a:t>Kṛṣṇa</a:t>
            </a:r>
            <a:r>
              <a:rPr lang="en-US" sz="2000" dirty="0"/>
              <a:t>. He then revives his original quality of </a:t>
            </a:r>
            <a:r>
              <a:rPr lang="en-US" sz="2000" dirty="0" err="1"/>
              <a:t>Kṛṣṇa</a:t>
            </a:r>
            <a:r>
              <a:rPr lang="en-US" sz="2000" dirty="0"/>
              <a:t> consciousness.</a:t>
            </a:r>
          </a:p>
          <a:p>
            <a:pPr marL="0" indent="0">
              <a:buNone/>
            </a:pPr>
            <a:endParaRPr lang="en-US" sz="2000" dirty="0"/>
          </a:p>
        </p:txBody>
      </p:sp>
    </p:spTree>
    <p:extLst>
      <p:ext uri="{BB962C8B-B14F-4D97-AF65-F5344CB8AC3E}">
        <p14:creationId xmlns:p14="http://schemas.microsoft.com/office/powerpoint/2010/main" val="3250737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905590-6B87-294F-9046-4B15D909AD61}"/>
              </a:ext>
            </a:extLst>
          </p:cNvPr>
          <p:cNvSpPr>
            <a:spLocks noGrp="1"/>
          </p:cNvSpPr>
          <p:nvPr>
            <p:ph type="title"/>
          </p:nvPr>
        </p:nvSpPr>
        <p:spPr>
          <a:xfrm>
            <a:off x="643466" y="321734"/>
            <a:ext cx="6891187" cy="1135737"/>
          </a:xfrm>
        </p:spPr>
        <p:txBody>
          <a:bodyPr>
            <a:normAutofit/>
          </a:bodyPr>
          <a:lstStyle/>
          <a:p>
            <a:r>
              <a:rPr lang="en-US" sz="3600"/>
              <a:t>Qualities of Devotee Haridas Thakur</a:t>
            </a:r>
          </a:p>
        </p:txBody>
      </p:sp>
      <p:sp>
        <p:nvSpPr>
          <p:cNvPr id="3" name="Content Placeholder 2">
            <a:extLst>
              <a:ext uri="{FF2B5EF4-FFF2-40B4-BE49-F238E27FC236}">
                <a16:creationId xmlns:a16="http://schemas.microsoft.com/office/drawing/2014/main" id="{E1CFEAF1-D953-2C4E-8865-B08BB65566F6}"/>
              </a:ext>
            </a:extLst>
          </p:cNvPr>
          <p:cNvSpPr>
            <a:spLocks noGrp="1"/>
          </p:cNvSpPr>
          <p:nvPr>
            <p:ph idx="1"/>
          </p:nvPr>
        </p:nvSpPr>
        <p:spPr>
          <a:xfrm>
            <a:off x="643467" y="1782981"/>
            <a:ext cx="6891187" cy="4393982"/>
          </a:xfrm>
        </p:spPr>
        <p:txBody>
          <a:bodyPr>
            <a:normAutofit/>
          </a:bodyPr>
          <a:lstStyle/>
          <a:p>
            <a:pPr marL="0" indent="0">
              <a:buNone/>
            </a:pPr>
            <a:r>
              <a:rPr lang="en-US" sz="2000"/>
              <a:t>In the </a:t>
            </a:r>
            <a:r>
              <a:rPr lang="en-US" sz="2000" i="1"/>
              <a:t>Ādi-līlā</a:t>
            </a:r>
            <a:r>
              <a:rPr lang="en-US" sz="2000"/>
              <a:t> of </a:t>
            </a:r>
            <a:r>
              <a:rPr lang="en-US" sz="2000" i="1"/>
              <a:t>Caitanya-caritāmṛta,</a:t>
            </a:r>
            <a:r>
              <a:rPr lang="en-US" sz="2000"/>
              <a:t> Chapter Eight, there is a description of some of the qualities of devotees. For example, Śrī Paṇḍita Haridāsa is described as being very </a:t>
            </a:r>
            <a:r>
              <a:rPr lang="en-US" sz="2000">
                <a:highlight>
                  <a:srgbClr val="FFFF00"/>
                </a:highlight>
              </a:rPr>
              <a:t>well-behaved, tolerant, peaceful, magnanimous and grave</a:t>
            </a:r>
            <a:r>
              <a:rPr lang="en-US" sz="2000"/>
              <a:t>. In addition, he </a:t>
            </a:r>
            <a:r>
              <a:rPr lang="en-US" sz="2000">
                <a:highlight>
                  <a:srgbClr val="FFFF00"/>
                </a:highlight>
              </a:rPr>
              <a:t>spoke very sweetly</a:t>
            </a:r>
            <a:r>
              <a:rPr lang="en-US" sz="2000"/>
              <a:t>, </a:t>
            </a:r>
            <a:r>
              <a:rPr lang="en-US" sz="2000">
                <a:highlight>
                  <a:srgbClr val="FFFF00"/>
                </a:highlight>
              </a:rPr>
              <a:t>his endeavors were very pleasing, he was always patient, he respected everyone, he always worked for everyone’s benefit, his mind was free of duplicity, and he was completely devoid of all malicious activities</a:t>
            </a:r>
            <a:r>
              <a:rPr lang="en-US" sz="2000"/>
              <a:t>. These are all originally qualities of Kṛṣṇa, and when one becomes a devotee they automatically become manifest. Śrī Kṛṣṇadāsa Kavirāja, the author of </a:t>
            </a:r>
            <a:r>
              <a:rPr lang="en-US" sz="2000" i="1"/>
              <a:t>Caitanya-caritāmṛta,</a:t>
            </a:r>
            <a:r>
              <a:rPr lang="en-US" sz="2000"/>
              <a:t> says that all good qualities become manifest in the body of a Vaiṣṇava and that only by the presence of these good qualities can one distinguish a Vaiṣṇava from a non-Vaiṣṇava. </a:t>
            </a:r>
          </a:p>
          <a:p>
            <a:pPr marL="0" indent="0">
              <a:buNone/>
            </a:pPr>
            <a:endParaRPr lang="en-US" sz="2000"/>
          </a:p>
        </p:txBody>
      </p:sp>
      <p:sp>
        <p:nvSpPr>
          <p:cNvPr id="6150"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Nama Acharya Shrila Hari Das Thakur | Gaudiya History | Page 3">
            <a:extLst>
              <a:ext uri="{FF2B5EF4-FFF2-40B4-BE49-F238E27FC236}">
                <a16:creationId xmlns:a16="http://schemas.microsoft.com/office/drawing/2014/main" id="{6C9E2122-B865-7D45-A4A2-EF1057EE9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3" r="7987"/>
          <a:stretch/>
        </p:blipFill>
        <p:spPr bwMode="auto">
          <a:xfrm>
            <a:off x="8129873" y="10"/>
            <a:ext cx="4062128"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8" name="Rectangle 7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952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B985-0778-554E-BD3B-338106F800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2B1DE-5026-354E-B778-C19EF7BE21F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AA12DD-3652-594A-87DD-B38DC724F705}"/>
              </a:ext>
            </a:extLst>
          </p:cNvPr>
          <p:cNvPicPr>
            <a:picLocks noChangeAspect="1"/>
          </p:cNvPicPr>
          <p:nvPr/>
        </p:nvPicPr>
        <p:blipFill>
          <a:blip r:embed="rId2"/>
          <a:stretch>
            <a:fillRect/>
          </a:stretch>
        </p:blipFill>
        <p:spPr>
          <a:xfrm>
            <a:off x="3475834" y="0"/>
            <a:ext cx="5240332" cy="6858000"/>
          </a:xfrm>
          <a:prstGeom prst="rect">
            <a:avLst/>
          </a:prstGeom>
        </p:spPr>
      </p:pic>
    </p:spTree>
    <p:extLst>
      <p:ext uri="{BB962C8B-B14F-4D97-AF65-F5344CB8AC3E}">
        <p14:creationId xmlns:p14="http://schemas.microsoft.com/office/powerpoint/2010/main" val="198617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B5B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CD79CF-CF6D-6946-8A2B-482F8F4E0495}"/>
              </a:ext>
            </a:extLst>
          </p:cNvPr>
          <p:cNvSpPr>
            <a:spLocks noGrp="1"/>
          </p:cNvSpPr>
          <p:nvPr>
            <p:ph type="title"/>
          </p:nvPr>
        </p:nvSpPr>
        <p:spPr>
          <a:xfrm>
            <a:off x="524256" y="491260"/>
            <a:ext cx="6594189" cy="1625210"/>
          </a:xfrm>
        </p:spPr>
        <p:txBody>
          <a:bodyPr>
            <a:normAutofit/>
          </a:bodyPr>
          <a:lstStyle/>
          <a:p>
            <a:r>
              <a:rPr lang="en-US" dirty="0">
                <a:solidFill>
                  <a:srgbClr val="FFFFFF"/>
                </a:solidFill>
              </a:rPr>
              <a:t>Twenty-six good qualities of a </a:t>
            </a:r>
            <a:r>
              <a:rPr lang="en-US" dirty="0" err="1">
                <a:solidFill>
                  <a:srgbClr val="FFFFFF"/>
                </a:solidFill>
              </a:rPr>
              <a:t>Vaiṣṇava</a:t>
            </a:r>
            <a:endParaRPr lang="en-US" dirty="0">
              <a:solidFill>
                <a:srgbClr val="FFFFFF"/>
              </a:solidFill>
            </a:endParaRPr>
          </a:p>
        </p:txBody>
      </p:sp>
      <p:pic>
        <p:nvPicPr>
          <p:cNvPr id="7170" name="Picture 2" descr="vaishnav-final">
            <a:extLst>
              <a:ext uri="{FF2B5EF4-FFF2-40B4-BE49-F238E27FC236}">
                <a16:creationId xmlns:a16="http://schemas.microsoft.com/office/drawing/2014/main" id="{73E68E76-20D2-794B-B072-1369F2A71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2"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E00E36-12B1-CC48-A1D3-F2896016A083}"/>
              </a:ext>
            </a:extLst>
          </p:cNvPr>
          <p:cNvSpPr>
            <a:spLocks noGrp="1"/>
          </p:cNvSpPr>
          <p:nvPr>
            <p:ph idx="1"/>
          </p:nvPr>
        </p:nvSpPr>
        <p:spPr>
          <a:xfrm>
            <a:off x="7792278" y="586409"/>
            <a:ext cx="3875465" cy="5715000"/>
          </a:xfrm>
        </p:spPr>
        <p:txBody>
          <a:bodyPr anchor="ctr">
            <a:normAutofit/>
          </a:bodyPr>
          <a:lstStyle/>
          <a:p>
            <a:pPr marL="0" indent="0">
              <a:buNone/>
            </a:pPr>
            <a:r>
              <a:rPr lang="en-US" sz="1400" dirty="0" err="1">
                <a:solidFill>
                  <a:srgbClr val="FFFFFF"/>
                </a:solidFill>
              </a:rPr>
              <a:t>Kṛṣṇadāsa</a:t>
            </a:r>
            <a:r>
              <a:rPr lang="en-US" sz="1400" dirty="0">
                <a:solidFill>
                  <a:srgbClr val="FFFFFF"/>
                </a:solidFill>
              </a:rPr>
              <a:t> </a:t>
            </a:r>
            <a:r>
              <a:rPr lang="en-US" sz="1400" dirty="0" err="1">
                <a:solidFill>
                  <a:srgbClr val="FFFFFF"/>
                </a:solidFill>
              </a:rPr>
              <a:t>Kavirāja</a:t>
            </a:r>
            <a:r>
              <a:rPr lang="en-US" sz="1400" dirty="0">
                <a:solidFill>
                  <a:srgbClr val="FFFFFF"/>
                </a:solidFill>
              </a:rPr>
              <a:t> lists the following twenty-six good qualities of a </a:t>
            </a:r>
            <a:r>
              <a:rPr lang="en-US" sz="1400" dirty="0" err="1">
                <a:solidFill>
                  <a:srgbClr val="FFFFFF"/>
                </a:solidFill>
              </a:rPr>
              <a:t>Vaiṣṇava</a:t>
            </a:r>
            <a:r>
              <a:rPr lang="en-US" sz="1400" dirty="0">
                <a:solidFill>
                  <a:srgbClr val="FFFFFF"/>
                </a:solidFill>
              </a:rPr>
              <a:t>: </a:t>
            </a:r>
          </a:p>
          <a:p>
            <a:pPr marL="0" indent="0">
              <a:buNone/>
            </a:pPr>
            <a:r>
              <a:rPr lang="en-US" sz="1400" dirty="0">
                <a:solidFill>
                  <a:srgbClr val="FFFFFF"/>
                </a:solidFill>
              </a:rPr>
              <a:t>(1) He is very kind to everyone. (2) He does not make anyone his enemy. (3) He is truthful. (4) He is equal to everyone. </a:t>
            </a:r>
          </a:p>
          <a:p>
            <a:pPr marL="0" indent="0">
              <a:buNone/>
            </a:pPr>
            <a:r>
              <a:rPr lang="en-US" sz="1400" dirty="0">
                <a:solidFill>
                  <a:srgbClr val="FFFFFF"/>
                </a:solidFill>
              </a:rPr>
              <a:t>(5) No one can find any fault in him. (6) He is magnanimous. (7) He is mild. (8) He is always clean. (9) He is without possessions. </a:t>
            </a:r>
          </a:p>
          <a:p>
            <a:pPr marL="0" indent="0">
              <a:buNone/>
            </a:pPr>
            <a:r>
              <a:rPr lang="en-US" sz="1400" dirty="0">
                <a:solidFill>
                  <a:srgbClr val="FFFFFF"/>
                </a:solidFill>
              </a:rPr>
              <a:t>(10) He works for everyone’s benefit. (11) He is very peaceful. (12) He is always surrendered to </a:t>
            </a:r>
            <a:r>
              <a:rPr lang="en-US" sz="1400" dirty="0" err="1">
                <a:solidFill>
                  <a:srgbClr val="FFFFFF"/>
                </a:solidFill>
              </a:rPr>
              <a:t>Kṛṣṇa</a:t>
            </a:r>
            <a:r>
              <a:rPr lang="en-US" sz="1400" dirty="0">
                <a:solidFill>
                  <a:srgbClr val="FFFFFF"/>
                </a:solidFill>
              </a:rPr>
              <a:t>. </a:t>
            </a:r>
          </a:p>
          <a:p>
            <a:pPr marL="0" indent="0">
              <a:buNone/>
            </a:pPr>
            <a:r>
              <a:rPr lang="en-US" sz="1400" dirty="0">
                <a:solidFill>
                  <a:srgbClr val="FFFFFF"/>
                </a:solidFill>
              </a:rPr>
              <a:t>(13) He has no material desires. (14) He is very meek. (15) He is steady. (16) He controls his senses.</a:t>
            </a:r>
          </a:p>
          <a:p>
            <a:pPr marL="0" indent="0">
              <a:buNone/>
            </a:pPr>
            <a:r>
              <a:rPr lang="en-US" sz="1400" dirty="0">
                <a:solidFill>
                  <a:srgbClr val="FFFFFF"/>
                </a:solidFill>
              </a:rPr>
              <a:t> (17) He does not eat more than required. (18) He is not influenced by the Lord’s illusory energy. (19) He offers respect to everyone. (20) He does not desire any respect for himself. </a:t>
            </a:r>
          </a:p>
          <a:p>
            <a:pPr marL="0" indent="0">
              <a:buNone/>
            </a:pPr>
            <a:r>
              <a:rPr lang="en-US" sz="1400" dirty="0">
                <a:solidFill>
                  <a:srgbClr val="FFFFFF"/>
                </a:solidFill>
              </a:rPr>
              <a:t>(21) He is very grave. (22) He is merciful. (23) He is friendly. (24) He is poetic. (25) He is expert. (26) He is silent.</a:t>
            </a:r>
            <a:br>
              <a:rPr lang="en-US" sz="1400" dirty="0">
                <a:solidFill>
                  <a:srgbClr val="FFFFFF"/>
                </a:solidFill>
              </a:rPr>
            </a:br>
            <a:endParaRPr lang="en-US" sz="1400" dirty="0">
              <a:solidFill>
                <a:srgbClr val="FFFFFF"/>
              </a:solidFill>
            </a:endParaRPr>
          </a:p>
        </p:txBody>
      </p:sp>
    </p:spTree>
    <p:extLst>
      <p:ext uri="{BB962C8B-B14F-4D97-AF65-F5344CB8AC3E}">
        <p14:creationId xmlns:p14="http://schemas.microsoft.com/office/powerpoint/2010/main" val="355610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D1AF-E200-DB4C-8E98-51C32678B5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E8E3D4F-6D2C-F945-B8D6-B8DA6C389F47}"/>
              </a:ext>
            </a:extLst>
          </p:cNvPr>
          <p:cNvSpPr>
            <a:spLocks noGrp="1"/>
          </p:cNvSpPr>
          <p:nvPr>
            <p:ph idx="1"/>
          </p:nvPr>
        </p:nvSpPr>
        <p:spPr/>
        <p:txBody>
          <a:bodyPr/>
          <a:lstStyle/>
          <a:p>
            <a:endParaRPr lang="en-US"/>
          </a:p>
        </p:txBody>
      </p:sp>
      <p:pic>
        <p:nvPicPr>
          <p:cNvPr id="4100" name="Picture 4" descr="Does Happiness Offset Distress …. | Bhakta Sevanam">
            <a:extLst>
              <a:ext uri="{FF2B5EF4-FFF2-40B4-BE49-F238E27FC236}">
                <a16:creationId xmlns:a16="http://schemas.microsoft.com/office/drawing/2014/main" id="{25FDE9A5-9B84-2C4E-BE92-C77BDD92B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273"/>
            <a:ext cx="10925755" cy="728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8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fontScale="90000"/>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5840821" cy="5192201"/>
          </a:xfrm>
        </p:spPr>
        <p:txBody>
          <a:bodyPr>
            <a:normAutofit lnSpcReduction="10000"/>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serious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a:p>
            <a:pPr lvl="1"/>
            <a:r>
              <a:rPr lang="en-US" dirty="0">
                <a:latin typeface="Balaram" pitchFamily="2" charset="0"/>
              </a:rPr>
              <a:t>What is Real Wealth </a:t>
            </a:r>
          </a:p>
          <a:p>
            <a:pPr lvl="2"/>
            <a:r>
              <a:rPr lang="en-US" dirty="0">
                <a:latin typeface="Balaram" pitchFamily="2" charset="0"/>
              </a:rPr>
              <a:t>Pleasing Krishna pleases everyone</a:t>
            </a:r>
          </a:p>
          <a:p>
            <a:pPr lvl="2"/>
            <a:r>
              <a:rPr lang="en-US" dirty="0">
                <a:latin typeface="Balaram" pitchFamily="2" charset="0"/>
              </a:rPr>
              <a:t>Laxmi or Durga</a:t>
            </a:r>
          </a:p>
          <a:p>
            <a:pPr lvl="2"/>
            <a:r>
              <a:rPr lang="en-US" dirty="0">
                <a:latin typeface="Balaram" pitchFamily="2" charset="0"/>
              </a:rPr>
              <a:t>Remembrance of Krishna </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A1D62-0F7D-4944-AF75-131322D83124}"/>
              </a:ext>
            </a:extLst>
          </p:cNvPr>
          <p:cNvSpPr>
            <a:spLocks noGrp="1"/>
          </p:cNvSpPr>
          <p:nvPr>
            <p:ph type="title"/>
          </p:nvPr>
        </p:nvSpPr>
        <p:spPr>
          <a:xfrm>
            <a:off x="5297762" y="329184"/>
            <a:ext cx="6251110" cy="1783080"/>
          </a:xfrm>
        </p:spPr>
        <p:txBody>
          <a:bodyPr anchor="b">
            <a:normAutofit/>
          </a:bodyPr>
          <a:lstStyle/>
          <a:p>
            <a:r>
              <a:rPr lang="en-US" sz="5400"/>
              <a:t>Patience leads to liberation</a:t>
            </a:r>
          </a:p>
        </p:txBody>
      </p:sp>
      <p:pic>
        <p:nvPicPr>
          <p:cNvPr id="11266" name="Picture 2" descr="Lectures by Srila Gurudeva (WECAN-MVG): Brief Profile of Maharaja">
            <a:extLst>
              <a:ext uri="{FF2B5EF4-FFF2-40B4-BE49-F238E27FC236}">
                <a16:creationId xmlns:a16="http://schemas.microsoft.com/office/drawing/2014/main" id="{B928CB0F-483F-6E4A-88ED-6773EEDEC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1" r="804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2A4075-FB8E-2E4B-880E-E81ECADEA1E9}"/>
              </a:ext>
            </a:extLst>
          </p:cNvPr>
          <p:cNvSpPr>
            <a:spLocks noGrp="1"/>
          </p:cNvSpPr>
          <p:nvPr>
            <p:ph idx="1"/>
          </p:nvPr>
        </p:nvSpPr>
        <p:spPr>
          <a:xfrm>
            <a:off x="5297762" y="2706624"/>
            <a:ext cx="6251110" cy="3483864"/>
          </a:xfrm>
        </p:spPr>
        <p:txBody>
          <a:bodyPr>
            <a:normAutofit/>
          </a:bodyPr>
          <a:lstStyle/>
          <a:p>
            <a:pPr marL="0" indent="0" algn="ctr">
              <a:buNone/>
            </a:pPr>
            <a:r>
              <a:rPr lang="hi-IN" sz="1700" dirty="0"/>
              <a:t>यं हि न व्यथयन्त्येते पुरुषं पुरुषर्षभ ।</a:t>
            </a:r>
            <a:br>
              <a:rPr lang="hi-IN" sz="1700" dirty="0"/>
            </a:br>
            <a:r>
              <a:rPr lang="hi-IN" sz="1700" dirty="0"/>
              <a:t>समदुःखसुखं धीरं सोऽमृतत्वाय कल्पते ॥ १५ ॥</a:t>
            </a:r>
            <a:endParaRPr lang="en-US" sz="1700" dirty="0"/>
          </a:p>
          <a:p>
            <a:pPr marL="0" indent="0" algn="ctr">
              <a:buNone/>
            </a:pPr>
            <a:r>
              <a:rPr lang="en-US" sz="1700" i="1" dirty="0" err="1"/>
              <a:t>yaṁ</a:t>
            </a:r>
            <a:r>
              <a:rPr lang="en-US" sz="1700" i="1" dirty="0"/>
              <a:t> hi </a:t>
            </a:r>
            <a:r>
              <a:rPr lang="en-US" sz="1700" i="1" dirty="0" err="1"/>
              <a:t>na</a:t>
            </a:r>
            <a:r>
              <a:rPr lang="en-US" sz="1700" i="1" dirty="0"/>
              <a:t> </a:t>
            </a:r>
            <a:r>
              <a:rPr lang="en-US" sz="1700" i="1" dirty="0" err="1"/>
              <a:t>vyathayanty</a:t>
            </a:r>
            <a:r>
              <a:rPr lang="en-US" sz="1700" i="1" dirty="0"/>
              <a:t> </a:t>
            </a:r>
            <a:r>
              <a:rPr lang="en-US" sz="1700" i="1" dirty="0" err="1"/>
              <a:t>ete</a:t>
            </a:r>
            <a:r>
              <a:rPr lang="en-US" sz="1700" i="1" dirty="0"/>
              <a:t> </a:t>
            </a:r>
            <a:r>
              <a:rPr lang="en-US" sz="1700" i="1" dirty="0" err="1"/>
              <a:t>puruṣaṁ</a:t>
            </a:r>
            <a:r>
              <a:rPr lang="en-US" sz="1700" i="1" dirty="0"/>
              <a:t> </a:t>
            </a:r>
            <a:r>
              <a:rPr lang="en-US" sz="1700" i="1" dirty="0" err="1"/>
              <a:t>puruṣarṣabha</a:t>
            </a:r>
            <a:br>
              <a:rPr lang="en-US" sz="1700" i="1" dirty="0"/>
            </a:br>
            <a:r>
              <a:rPr lang="en-US" sz="1700" i="1" dirty="0" err="1"/>
              <a:t>sama-duḥkha-sukhaṁ</a:t>
            </a:r>
            <a:r>
              <a:rPr lang="en-US" sz="1700" i="1" dirty="0"/>
              <a:t> </a:t>
            </a:r>
            <a:r>
              <a:rPr lang="en-US" sz="1700" i="1" dirty="0" err="1"/>
              <a:t>dhīraṁ</a:t>
            </a:r>
            <a:r>
              <a:rPr lang="en-US" sz="1700" i="1" dirty="0"/>
              <a:t> so ’</a:t>
            </a:r>
            <a:r>
              <a:rPr lang="en-US" sz="1700" i="1" dirty="0" err="1"/>
              <a:t>mṛtatvāya</a:t>
            </a:r>
            <a:r>
              <a:rPr lang="en-US" sz="1700" i="1" dirty="0"/>
              <a:t> </a:t>
            </a:r>
            <a:r>
              <a:rPr lang="en-US" sz="1700" i="1" dirty="0" err="1"/>
              <a:t>kalpate</a:t>
            </a:r>
            <a:endParaRPr lang="en-US" sz="1700" i="1" dirty="0"/>
          </a:p>
          <a:p>
            <a:pPr marL="0" indent="0">
              <a:buNone/>
            </a:pPr>
            <a:r>
              <a:rPr lang="en-US" sz="1700" i="1" dirty="0">
                <a:hlinkClick r:id="rId3"/>
              </a:rPr>
              <a:t>yam</a:t>
            </a:r>
            <a:r>
              <a:rPr lang="en-US" sz="1700" dirty="0"/>
              <a:t> — one to whom; </a:t>
            </a:r>
            <a:r>
              <a:rPr lang="en-US" sz="1700" i="1" dirty="0">
                <a:hlinkClick r:id="rId4"/>
              </a:rPr>
              <a:t>hi</a:t>
            </a:r>
            <a:r>
              <a:rPr lang="en-US" sz="1700" dirty="0"/>
              <a:t> — certainly; </a:t>
            </a:r>
            <a:r>
              <a:rPr lang="en-US" sz="1700" i="1" dirty="0">
                <a:hlinkClick r:id="rId5"/>
              </a:rPr>
              <a:t>na</a:t>
            </a:r>
            <a:r>
              <a:rPr lang="en-US" sz="1700" dirty="0"/>
              <a:t> — never; </a:t>
            </a:r>
            <a:r>
              <a:rPr lang="en-US" sz="1700" i="1" dirty="0">
                <a:highlight>
                  <a:srgbClr val="FFFF00"/>
                </a:highlight>
                <a:hlinkClick r:id="rId6"/>
              </a:rPr>
              <a:t>vyathayanti</a:t>
            </a:r>
            <a:r>
              <a:rPr lang="en-US" sz="1700" dirty="0">
                <a:highlight>
                  <a:srgbClr val="FFFF00"/>
                </a:highlight>
              </a:rPr>
              <a:t> — are distressing;</a:t>
            </a:r>
            <a:r>
              <a:rPr lang="en-US" sz="1700" dirty="0"/>
              <a:t> </a:t>
            </a:r>
            <a:r>
              <a:rPr lang="en-US" sz="1700" i="1" dirty="0">
                <a:hlinkClick r:id="rId7"/>
              </a:rPr>
              <a:t>ete</a:t>
            </a:r>
            <a:r>
              <a:rPr lang="en-US" sz="1700" dirty="0"/>
              <a:t> — all these; </a:t>
            </a:r>
            <a:r>
              <a:rPr lang="en-US" sz="1700" i="1" dirty="0">
                <a:hlinkClick r:id="rId8"/>
              </a:rPr>
              <a:t>puruṣam</a:t>
            </a:r>
            <a:r>
              <a:rPr lang="en-US" sz="1700" dirty="0"/>
              <a:t> — to a person; </a:t>
            </a:r>
            <a:r>
              <a:rPr lang="en-US" sz="1700" i="1" dirty="0" err="1">
                <a:hlinkClick r:id="rId9"/>
              </a:rPr>
              <a:t>puruṣa</a:t>
            </a:r>
            <a:r>
              <a:rPr lang="en-US" sz="1700" dirty="0" err="1"/>
              <a:t>-</a:t>
            </a:r>
            <a:r>
              <a:rPr lang="en-US" sz="1700" i="1" dirty="0" err="1">
                <a:hlinkClick r:id="rId10"/>
              </a:rPr>
              <a:t>ṛṣabha</a:t>
            </a:r>
            <a:r>
              <a:rPr lang="en-US" sz="1700" dirty="0"/>
              <a:t> — O best among men; </a:t>
            </a:r>
            <a:r>
              <a:rPr lang="en-US" sz="1700" i="1" dirty="0">
                <a:hlinkClick r:id="rId11"/>
              </a:rPr>
              <a:t>sama</a:t>
            </a:r>
            <a:r>
              <a:rPr lang="en-US" sz="1700" dirty="0"/>
              <a:t> — unaltered; </a:t>
            </a:r>
            <a:r>
              <a:rPr lang="en-US" sz="1700" i="1" dirty="0">
                <a:hlinkClick r:id="rId12"/>
              </a:rPr>
              <a:t>duḥkha</a:t>
            </a:r>
            <a:r>
              <a:rPr lang="en-US" sz="1700" dirty="0"/>
              <a:t> — in distress; </a:t>
            </a:r>
            <a:r>
              <a:rPr lang="en-US" sz="1700" i="1" dirty="0">
                <a:hlinkClick r:id="rId13"/>
              </a:rPr>
              <a:t>sukham</a:t>
            </a:r>
            <a:r>
              <a:rPr lang="en-US" sz="1700" dirty="0"/>
              <a:t> — and happiness; </a:t>
            </a:r>
            <a:r>
              <a:rPr lang="en-US" sz="1700" i="1" dirty="0">
                <a:highlight>
                  <a:srgbClr val="FFFF00"/>
                </a:highlight>
                <a:hlinkClick r:id="rId14"/>
              </a:rPr>
              <a:t>dhīram</a:t>
            </a:r>
            <a:r>
              <a:rPr lang="en-US" sz="1700" dirty="0">
                <a:highlight>
                  <a:srgbClr val="FFFF00"/>
                </a:highlight>
              </a:rPr>
              <a:t> — patient; </a:t>
            </a:r>
            <a:r>
              <a:rPr lang="en-US" sz="1700" i="1" dirty="0">
                <a:hlinkClick r:id="rId15"/>
              </a:rPr>
              <a:t>saḥ</a:t>
            </a:r>
            <a:r>
              <a:rPr lang="en-US" sz="1700" dirty="0"/>
              <a:t> — he; </a:t>
            </a:r>
            <a:r>
              <a:rPr lang="en-US" sz="1700" i="1" dirty="0">
                <a:hlinkClick r:id="rId16"/>
              </a:rPr>
              <a:t>amṛtatvāya</a:t>
            </a:r>
            <a:r>
              <a:rPr lang="en-US" sz="1700" dirty="0"/>
              <a:t> — for liberation; </a:t>
            </a:r>
            <a:r>
              <a:rPr lang="en-US" sz="1700" i="1" dirty="0">
                <a:hlinkClick r:id="rId17"/>
              </a:rPr>
              <a:t>kalpate</a:t>
            </a:r>
            <a:r>
              <a:rPr lang="en-US" sz="1700" dirty="0"/>
              <a:t> — is considered eligible.</a:t>
            </a:r>
          </a:p>
          <a:p>
            <a:pPr marL="0" indent="0">
              <a:buNone/>
            </a:pPr>
            <a:r>
              <a:rPr lang="en-US" sz="1700" b="1" dirty="0"/>
              <a:t>O best among men [Arjuna], the person who is not disturbed by happiness and distress and is steady in both is certainly eligible for liberation.[BG 2.15]</a:t>
            </a:r>
            <a:endParaRPr lang="en-US" sz="1700" dirty="0"/>
          </a:p>
        </p:txBody>
      </p:sp>
    </p:spTree>
    <p:extLst>
      <p:ext uri="{BB962C8B-B14F-4D97-AF65-F5344CB8AC3E}">
        <p14:creationId xmlns:p14="http://schemas.microsoft.com/office/powerpoint/2010/main" val="131263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7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838200" y="365125"/>
            <a:ext cx="5393361" cy="1325563"/>
          </a:xfrm>
        </p:spPr>
        <p:txBody>
          <a:bodyPr>
            <a:normAutofit/>
          </a:bodyPr>
          <a:lstStyle/>
          <a:p>
            <a:r>
              <a:rPr lang="en-US"/>
              <a:t>No one knows His plan</a:t>
            </a:r>
            <a:endParaRPr lang="en-US" dirty="0"/>
          </a:p>
        </p:txBody>
      </p:sp>
      <p:sp>
        <p:nvSpPr>
          <p:cNvPr id="3" name="Content Placeholder 2">
            <a:extLst>
              <a:ext uri="{FF2B5EF4-FFF2-40B4-BE49-F238E27FC236}">
                <a16:creationId xmlns:a16="http://schemas.microsoft.com/office/drawing/2014/main" id="{536DD24D-C1F4-5D4F-BD66-977FAAB61B6E}"/>
              </a:ext>
            </a:extLst>
          </p:cNvPr>
          <p:cNvSpPr>
            <a:spLocks noGrp="1"/>
          </p:cNvSpPr>
          <p:nvPr>
            <p:ph idx="1"/>
          </p:nvPr>
        </p:nvSpPr>
        <p:spPr>
          <a:xfrm>
            <a:off x="838200" y="1825625"/>
            <a:ext cx="5393361" cy="4351338"/>
          </a:xfrm>
        </p:spPr>
        <p:txBody>
          <a:bodyPr>
            <a:normAutofit/>
          </a:bodyPr>
          <a:lstStyle/>
          <a:p>
            <a:pPr marL="0" indent="0" algn="ctr">
              <a:buNone/>
            </a:pPr>
            <a:r>
              <a:rPr lang="hi-IN" sz="1800" dirty="0"/>
              <a:t>न ह्यस्य कर्हिचिद्राजन् पुमान् वेद विधित्सितम् ।</a:t>
            </a:r>
            <a:br>
              <a:rPr lang="hi-IN" sz="1800" dirty="0"/>
            </a:br>
            <a:r>
              <a:rPr lang="hi-IN" sz="1800" dirty="0"/>
              <a:t>यद्विजिज्ञासया युक्ता मुह्यन्ति कवयोऽपि हि ॥ १६ ॥</a:t>
            </a:r>
            <a:endParaRPr lang="en-US" sz="1800" dirty="0"/>
          </a:p>
          <a:p>
            <a:pPr marL="0" indent="0" algn="ctr">
              <a:buNone/>
            </a:pPr>
            <a:r>
              <a:rPr lang="en-US" sz="1800" i="1" dirty="0" err="1"/>
              <a:t>na</a:t>
            </a:r>
            <a:r>
              <a:rPr lang="en-US" sz="1800" i="1" dirty="0"/>
              <a:t> </a:t>
            </a:r>
            <a:r>
              <a:rPr lang="en-US" sz="1800" i="1" dirty="0" err="1"/>
              <a:t>hy</a:t>
            </a:r>
            <a:r>
              <a:rPr lang="en-US" sz="1800" i="1" dirty="0"/>
              <a:t> </a:t>
            </a:r>
            <a:r>
              <a:rPr lang="en-US" sz="1800" i="1" dirty="0" err="1"/>
              <a:t>asya</a:t>
            </a:r>
            <a:r>
              <a:rPr lang="en-US" sz="1800" i="1" dirty="0"/>
              <a:t> </a:t>
            </a:r>
            <a:r>
              <a:rPr lang="en-US" sz="1800" i="1" dirty="0" err="1"/>
              <a:t>karhicid</a:t>
            </a:r>
            <a:r>
              <a:rPr lang="en-US" sz="1800" i="1" dirty="0"/>
              <a:t> </a:t>
            </a:r>
            <a:r>
              <a:rPr lang="en-US" sz="1800" i="1" dirty="0" err="1"/>
              <a:t>rājan</a:t>
            </a:r>
            <a:r>
              <a:rPr lang="en-US" sz="1800" i="1" dirty="0"/>
              <a:t> </a:t>
            </a:r>
            <a:r>
              <a:rPr lang="en-US" sz="1800" i="1" dirty="0" err="1"/>
              <a:t>pumān</a:t>
            </a:r>
            <a:r>
              <a:rPr lang="en-US" sz="1800" i="1" dirty="0"/>
              <a:t> </a:t>
            </a:r>
            <a:r>
              <a:rPr lang="en-US" sz="1800" i="1" dirty="0" err="1"/>
              <a:t>veda</a:t>
            </a:r>
            <a:r>
              <a:rPr lang="en-US" sz="1800" i="1" dirty="0"/>
              <a:t> </a:t>
            </a:r>
            <a:r>
              <a:rPr lang="en-US" sz="1800" i="1" dirty="0" err="1"/>
              <a:t>vidhitsitam</a:t>
            </a:r>
            <a:br>
              <a:rPr lang="en-US" sz="1800" i="1" dirty="0"/>
            </a:br>
            <a:r>
              <a:rPr lang="en-US" sz="1800" i="1" dirty="0"/>
              <a:t>yad </a:t>
            </a:r>
            <a:r>
              <a:rPr lang="en-US" sz="1800" i="1" dirty="0" err="1"/>
              <a:t>vijijñāsayā</a:t>
            </a:r>
            <a:r>
              <a:rPr lang="en-US" sz="1800" i="1" dirty="0"/>
              <a:t> </a:t>
            </a:r>
            <a:r>
              <a:rPr lang="en-US" sz="1800" i="1" dirty="0" err="1"/>
              <a:t>yuktā</a:t>
            </a:r>
            <a:r>
              <a:rPr lang="en-US" sz="1800" i="1" dirty="0"/>
              <a:t> </a:t>
            </a:r>
            <a:r>
              <a:rPr lang="en-US" sz="1800" i="1" dirty="0" err="1"/>
              <a:t>muhyanti</a:t>
            </a:r>
            <a:r>
              <a:rPr lang="en-US" sz="1800" i="1" dirty="0"/>
              <a:t> </a:t>
            </a:r>
            <a:r>
              <a:rPr lang="en-US" sz="1800" i="1" dirty="0" err="1"/>
              <a:t>kavayo</a:t>
            </a:r>
            <a:r>
              <a:rPr lang="en-US" sz="1800" i="1" dirty="0"/>
              <a:t> ’pi hi</a:t>
            </a:r>
          </a:p>
          <a:p>
            <a:pPr marL="0" indent="0">
              <a:buNone/>
            </a:pPr>
            <a:r>
              <a:rPr lang="en-US" sz="1800" i="1" dirty="0">
                <a:hlinkClick r:id="rId2"/>
              </a:rPr>
              <a:t>na</a:t>
            </a:r>
            <a:r>
              <a:rPr lang="en-US" sz="1800" dirty="0"/>
              <a:t> — never; </a:t>
            </a:r>
            <a:r>
              <a:rPr lang="en-US" sz="1800" i="1" dirty="0">
                <a:hlinkClick r:id="rId3"/>
              </a:rPr>
              <a:t>hi</a:t>
            </a:r>
            <a:r>
              <a:rPr lang="en-US" sz="1800" dirty="0"/>
              <a:t> — certainly; </a:t>
            </a:r>
            <a:r>
              <a:rPr lang="en-US" sz="1800" i="1" dirty="0">
                <a:hlinkClick r:id="rId4"/>
              </a:rPr>
              <a:t>asya</a:t>
            </a:r>
            <a:r>
              <a:rPr lang="en-US" sz="1800" dirty="0"/>
              <a:t> — His; </a:t>
            </a:r>
            <a:r>
              <a:rPr lang="en-US" sz="1800" i="1" dirty="0">
                <a:hlinkClick r:id="rId5"/>
              </a:rPr>
              <a:t>karhicit</a:t>
            </a:r>
            <a:r>
              <a:rPr lang="en-US" sz="1800" dirty="0"/>
              <a:t> — whatsoever; </a:t>
            </a:r>
            <a:r>
              <a:rPr lang="en-US" sz="1800" i="1" dirty="0">
                <a:hlinkClick r:id="rId6"/>
              </a:rPr>
              <a:t>rājan</a:t>
            </a:r>
            <a:r>
              <a:rPr lang="en-US" sz="1800" dirty="0"/>
              <a:t> — O King; </a:t>
            </a:r>
            <a:r>
              <a:rPr lang="en-US" sz="1800" i="1" dirty="0">
                <a:hlinkClick r:id="rId7"/>
              </a:rPr>
              <a:t>pumān</a:t>
            </a:r>
            <a:r>
              <a:rPr lang="en-US" sz="1800" dirty="0"/>
              <a:t> — anyone; </a:t>
            </a:r>
            <a:r>
              <a:rPr lang="en-US" sz="1800" i="1" dirty="0">
                <a:hlinkClick r:id="rId8"/>
              </a:rPr>
              <a:t>veda</a:t>
            </a:r>
            <a:r>
              <a:rPr lang="en-US" sz="1800" dirty="0"/>
              <a:t> — knows; </a:t>
            </a:r>
            <a:r>
              <a:rPr lang="en-US" sz="1800" i="1" dirty="0">
                <a:hlinkClick r:id="rId9"/>
              </a:rPr>
              <a:t>vidhitsitam</a:t>
            </a:r>
            <a:r>
              <a:rPr lang="en-US" sz="1800" dirty="0"/>
              <a:t> — plan; </a:t>
            </a:r>
            <a:r>
              <a:rPr lang="en-US" sz="1800" i="1" dirty="0">
                <a:hlinkClick r:id="rId10"/>
              </a:rPr>
              <a:t>yat</a:t>
            </a:r>
            <a:r>
              <a:rPr lang="en-US" sz="1800" dirty="0"/>
              <a:t> — which; </a:t>
            </a:r>
            <a:r>
              <a:rPr lang="en-US" sz="1800" i="1" dirty="0">
                <a:hlinkClick r:id="rId11"/>
              </a:rPr>
              <a:t>vijijñāsayā</a:t>
            </a:r>
            <a:r>
              <a:rPr lang="en-US" sz="1800" dirty="0"/>
              <a:t> — with exhaustive inquiries; </a:t>
            </a:r>
            <a:r>
              <a:rPr lang="en-US" sz="1800" i="1" dirty="0">
                <a:hlinkClick r:id="rId12"/>
              </a:rPr>
              <a:t>yuktāḥ</a:t>
            </a:r>
            <a:r>
              <a:rPr lang="en-US" sz="1800" dirty="0"/>
              <a:t> — being engaged; </a:t>
            </a:r>
            <a:r>
              <a:rPr lang="en-US" sz="1800" i="1" dirty="0">
                <a:hlinkClick r:id="rId13"/>
              </a:rPr>
              <a:t>muhyanti</a:t>
            </a:r>
            <a:r>
              <a:rPr lang="en-US" sz="1800" dirty="0"/>
              <a:t> — bewildered; </a:t>
            </a:r>
            <a:r>
              <a:rPr lang="en-US" sz="1800" i="1" dirty="0">
                <a:hlinkClick r:id="rId14"/>
              </a:rPr>
              <a:t>kavayaḥ</a:t>
            </a:r>
            <a:r>
              <a:rPr lang="en-US" sz="1800" dirty="0"/>
              <a:t> — great philosophers; </a:t>
            </a:r>
            <a:r>
              <a:rPr lang="en-US" sz="1800" i="1" dirty="0">
                <a:hlinkClick r:id="rId15"/>
              </a:rPr>
              <a:t>api</a:t>
            </a:r>
            <a:r>
              <a:rPr lang="en-US" sz="1800" dirty="0"/>
              <a:t> — even; </a:t>
            </a:r>
            <a:r>
              <a:rPr lang="en-US" sz="1800" i="1" dirty="0">
                <a:hlinkClick r:id="rId3"/>
              </a:rPr>
              <a:t>hi</a:t>
            </a:r>
            <a:r>
              <a:rPr lang="en-US" sz="1800" dirty="0"/>
              <a:t> — certainly.</a:t>
            </a:r>
            <a:endParaRPr lang="en-US" sz="1800" i="1" dirty="0"/>
          </a:p>
          <a:p>
            <a:pPr marL="0" indent="0">
              <a:buNone/>
            </a:pPr>
            <a:r>
              <a:rPr lang="en-US" sz="1800" b="1" dirty="0"/>
              <a:t>O King, no one can know the plan of the Lord [</a:t>
            </a:r>
            <a:r>
              <a:rPr lang="en-US" sz="1800" b="1" dirty="0" err="1"/>
              <a:t>Śrī</a:t>
            </a:r>
            <a:r>
              <a:rPr lang="en-US" sz="1800" b="1" dirty="0"/>
              <a:t> </a:t>
            </a:r>
            <a:r>
              <a:rPr lang="en-US" sz="1800" b="1" dirty="0" err="1"/>
              <a:t>Kṛṣṇa</a:t>
            </a:r>
            <a:r>
              <a:rPr lang="en-US" sz="1800" b="1" dirty="0"/>
              <a:t>]. Even though great philosophers inquire exhaustively, they are bewildered.[SB 1.19.16]</a:t>
            </a:r>
            <a:endParaRPr lang="en-US" sz="18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392" r="9857" b="-1"/>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820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0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4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222637" y="365125"/>
            <a:ext cx="7068709" cy="1325563"/>
          </a:xfrm>
        </p:spPr>
        <p:txBody>
          <a:bodyPr>
            <a:normAutofit/>
          </a:bodyPr>
          <a:lstStyle/>
          <a:p>
            <a:r>
              <a:rPr lang="hi-IN" sz="4000"/>
              <a:t>उसकी योजना कोई नहीं जानता</a:t>
            </a:r>
            <a:endParaRPr lang="en-US" sz="40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92" r="9857" b="-1"/>
          <a:stretch/>
        </p:blipFill>
        <p:spPr bwMode="auto">
          <a:xfrm>
            <a:off x="7007055"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pic>
        <p:nvPicPr>
          <p:cNvPr id="13" name="Content Placeholder 3">
            <a:extLst>
              <a:ext uri="{FF2B5EF4-FFF2-40B4-BE49-F238E27FC236}">
                <a16:creationId xmlns:a16="http://schemas.microsoft.com/office/drawing/2014/main" id="{86E4ADA4-C29A-5D4A-931B-792915B927C2}"/>
              </a:ext>
            </a:extLst>
          </p:cNvPr>
          <p:cNvPicPr>
            <a:picLocks noGrp="1" noChangeAspect="1"/>
          </p:cNvPicPr>
          <p:nvPr>
            <p:ph idx="1"/>
          </p:nvPr>
        </p:nvPicPr>
        <p:blipFill>
          <a:blip r:embed="rId3"/>
          <a:stretch>
            <a:fillRect/>
          </a:stretch>
        </p:blipFill>
        <p:spPr>
          <a:xfrm>
            <a:off x="222637" y="2317706"/>
            <a:ext cx="6747321" cy="2770596"/>
          </a:xfrm>
          <a:prstGeom prst="rect">
            <a:avLst/>
          </a:prstGeom>
        </p:spPr>
      </p:pic>
    </p:spTree>
    <p:extLst>
      <p:ext uri="{BB962C8B-B14F-4D97-AF65-F5344CB8AC3E}">
        <p14:creationId xmlns:p14="http://schemas.microsoft.com/office/powerpoint/2010/main" val="1077293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5297762" y="329184"/>
            <a:ext cx="6251110" cy="1783080"/>
          </a:xfrm>
        </p:spPr>
        <p:txBody>
          <a:bodyPr anchor="b">
            <a:normAutofit/>
          </a:bodyPr>
          <a:lstStyle/>
          <a:p>
            <a:r>
              <a:rPr lang="en-US" sz="5400"/>
              <a:t>The invisible actor</a:t>
            </a:r>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78" b="3"/>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4818490" y="2573042"/>
            <a:ext cx="6730382" cy="3617446"/>
          </a:xfrm>
        </p:spPr>
        <p:txBody>
          <a:bodyPr>
            <a:noAutofit/>
          </a:bodyPr>
          <a:lstStyle/>
          <a:p>
            <a:pPr marL="0" indent="0" algn="ctr">
              <a:buNone/>
            </a:pPr>
            <a:r>
              <a:rPr lang="hi-IN" sz="1800" dirty="0"/>
              <a:t>मायाजवनिकाच्छन्नमज्ञाधोक्षजमव्ययम् ।</a:t>
            </a:r>
            <a:br>
              <a:rPr lang="hi-IN" sz="1800" dirty="0"/>
            </a:br>
            <a:r>
              <a:rPr lang="hi-IN" sz="1800" dirty="0"/>
              <a:t>न लक्ष्यसे मूढद‍ृशा नटो नाट्यधरो यथा ॥ १९ ॥</a:t>
            </a:r>
            <a:endParaRPr lang="en-US" sz="1800" dirty="0"/>
          </a:p>
          <a:p>
            <a:pPr marL="0" indent="0" algn="ctr">
              <a:buNone/>
            </a:pPr>
            <a:r>
              <a:rPr lang="en-US" sz="1800" i="1" dirty="0" err="1"/>
              <a:t>māyā-javanikācchannam</a:t>
            </a:r>
            <a:r>
              <a:rPr lang="en-US" sz="1800" i="1" dirty="0"/>
              <a:t> </a:t>
            </a:r>
            <a:r>
              <a:rPr lang="en-US" sz="1800" i="1" dirty="0" err="1"/>
              <a:t>ajñādhokṣajam</a:t>
            </a:r>
            <a:r>
              <a:rPr lang="en-US" sz="1800" i="1" dirty="0"/>
              <a:t> </a:t>
            </a:r>
            <a:r>
              <a:rPr lang="en-US" sz="1800" i="1" dirty="0" err="1"/>
              <a:t>avyayam</a:t>
            </a:r>
            <a:br>
              <a:rPr lang="en-US" sz="1800" i="1" dirty="0"/>
            </a:br>
            <a:r>
              <a:rPr lang="en-US" sz="1800" i="1" dirty="0" err="1"/>
              <a:t>na</a:t>
            </a:r>
            <a:r>
              <a:rPr lang="en-US" sz="1800" i="1" dirty="0"/>
              <a:t> </a:t>
            </a:r>
            <a:r>
              <a:rPr lang="en-US" sz="1800" i="1" dirty="0" err="1"/>
              <a:t>lakṣyase</a:t>
            </a:r>
            <a:r>
              <a:rPr lang="en-US" sz="1800" i="1" dirty="0"/>
              <a:t> </a:t>
            </a:r>
            <a:r>
              <a:rPr lang="en-US" sz="1800" i="1" dirty="0" err="1"/>
              <a:t>mūḍha-dṛśā</a:t>
            </a:r>
            <a:r>
              <a:rPr lang="en-US" sz="1800" i="1" dirty="0"/>
              <a:t> </a:t>
            </a:r>
            <a:r>
              <a:rPr lang="en-US" sz="1800" i="1" dirty="0" err="1"/>
              <a:t>naṭo</a:t>
            </a:r>
            <a:r>
              <a:rPr lang="en-US" sz="1800" i="1" dirty="0"/>
              <a:t> </a:t>
            </a:r>
            <a:r>
              <a:rPr lang="en-US" sz="1800" i="1" dirty="0" err="1"/>
              <a:t>nāṭyadharo</a:t>
            </a:r>
            <a:r>
              <a:rPr lang="en-US" sz="1800" i="1" dirty="0"/>
              <a:t> </a:t>
            </a:r>
            <a:r>
              <a:rPr lang="en-US" sz="1800" i="1" dirty="0" err="1"/>
              <a:t>yathā</a:t>
            </a:r>
            <a:endParaRPr lang="en-US" sz="1800" i="1" dirty="0"/>
          </a:p>
          <a:p>
            <a:pPr marL="0" indent="0">
              <a:buNone/>
            </a:pPr>
            <a:r>
              <a:rPr lang="en-US" sz="1800" i="1" dirty="0">
                <a:hlinkClick r:id="rId3"/>
              </a:rPr>
              <a:t>māyā</a:t>
            </a:r>
            <a:r>
              <a:rPr lang="en-US" sz="1800" dirty="0"/>
              <a:t> — deluding; </a:t>
            </a:r>
            <a:r>
              <a:rPr lang="en-US" sz="1800" i="1" dirty="0">
                <a:hlinkClick r:id="rId4"/>
              </a:rPr>
              <a:t>javanikā</a:t>
            </a:r>
            <a:r>
              <a:rPr lang="en-US" sz="1800" dirty="0"/>
              <a:t> — curtain; </a:t>
            </a:r>
            <a:r>
              <a:rPr lang="en-US" sz="1800" i="1" dirty="0">
                <a:hlinkClick r:id="rId5"/>
              </a:rPr>
              <a:t>ācchannam</a:t>
            </a:r>
            <a:r>
              <a:rPr lang="en-US" sz="1800" dirty="0"/>
              <a:t> — covered by; </a:t>
            </a:r>
            <a:r>
              <a:rPr lang="en-US" sz="1800" i="1" dirty="0">
                <a:hlinkClick r:id="rId6"/>
              </a:rPr>
              <a:t>ajñā</a:t>
            </a:r>
            <a:r>
              <a:rPr lang="en-US" sz="1800" dirty="0"/>
              <a:t> — ignorant; </a:t>
            </a:r>
            <a:r>
              <a:rPr lang="en-US" sz="1800" i="1" dirty="0">
                <a:hlinkClick r:id="rId7"/>
              </a:rPr>
              <a:t>adhokṣajam</a:t>
            </a:r>
            <a:r>
              <a:rPr lang="en-US" sz="1800" dirty="0"/>
              <a:t> — beyond the range of material conception (transcendental); </a:t>
            </a:r>
            <a:r>
              <a:rPr lang="en-US" sz="1800" i="1" dirty="0">
                <a:hlinkClick r:id="rId8"/>
              </a:rPr>
              <a:t>avyayam</a:t>
            </a:r>
            <a:r>
              <a:rPr lang="en-US" sz="1800" dirty="0"/>
              <a:t> — irreproachable; </a:t>
            </a:r>
            <a:r>
              <a:rPr lang="en-US" sz="1800" i="1" dirty="0">
                <a:hlinkClick r:id="rId9"/>
              </a:rPr>
              <a:t>na</a:t>
            </a:r>
            <a:r>
              <a:rPr lang="en-US" sz="1800" dirty="0"/>
              <a:t> — not; </a:t>
            </a:r>
            <a:r>
              <a:rPr lang="en-US" sz="1800" i="1" dirty="0">
                <a:hlinkClick r:id="rId10"/>
              </a:rPr>
              <a:t>lakṣyase</a:t>
            </a:r>
            <a:r>
              <a:rPr lang="en-US" sz="1800" dirty="0"/>
              <a:t> — observed; </a:t>
            </a:r>
            <a:r>
              <a:rPr lang="en-US" sz="1800" i="1" dirty="0" err="1">
                <a:hlinkClick r:id="rId11"/>
              </a:rPr>
              <a:t>mūḍha</a:t>
            </a:r>
            <a:r>
              <a:rPr lang="en-US" sz="1800" dirty="0" err="1"/>
              <a:t>-</a:t>
            </a:r>
            <a:r>
              <a:rPr lang="en-US" sz="1800" i="1" dirty="0" err="1">
                <a:hlinkClick r:id="rId12"/>
              </a:rPr>
              <a:t>dṛśā</a:t>
            </a:r>
            <a:r>
              <a:rPr lang="en-US" sz="1800" dirty="0"/>
              <a:t> — by the foolish observer; </a:t>
            </a:r>
            <a:r>
              <a:rPr lang="en-US" sz="1800" i="1" dirty="0">
                <a:hlinkClick r:id="rId13"/>
              </a:rPr>
              <a:t>naṭaḥ</a:t>
            </a:r>
            <a:r>
              <a:rPr lang="en-US" sz="1800" dirty="0"/>
              <a:t> — artist; </a:t>
            </a:r>
            <a:r>
              <a:rPr lang="en-US" sz="1800" i="1" dirty="0" err="1">
                <a:hlinkClick r:id="rId14"/>
              </a:rPr>
              <a:t>nāṭya</a:t>
            </a:r>
            <a:r>
              <a:rPr lang="en-US" sz="1800" dirty="0" err="1"/>
              <a:t>-</a:t>
            </a:r>
            <a:r>
              <a:rPr lang="en-US" sz="1800" i="1" dirty="0" err="1">
                <a:hlinkClick r:id="rId15"/>
              </a:rPr>
              <a:t>dharaḥ</a:t>
            </a:r>
            <a:r>
              <a:rPr lang="en-US" sz="1800" dirty="0"/>
              <a:t> — dressed as a player; </a:t>
            </a:r>
            <a:r>
              <a:rPr lang="en-US" sz="1800" i="1" dirty="0">
                <a:hlinkClick r:id="rId16"/>
              </a:rPr>
              <a:t>yathā</a:t>
            </a:r>
            <a:r>
              <a:rPr lang="en-US" sz="1800" dirty="0"/>
              <a:t> — as.</a:t>
            </a:r>
          </a:p>
          <a:p>
            <a:pPr marL="0" indent="0">
              <a:buNone/>
            </a:pPr>
            <a:r>
              <a:rPr lang="en-US" sz="1800" b="1" dirty="0"/>
              <a:t>Being beyond the range of limited sense perception, You are the eternally irreproachable factor covered by the curtain of deluding energy. You are invisible to the foolish observer, exactly as an actor dressed as a player is not recognized.[SB 1.8.19]</a:t>
            </a:r>
            <a:endParaRPr lang="en-US" sz="1800" dirty="0"/>
          </a:p>
        </p:txBody>
      </p:sp>
    </p:spTree>
    <p:extLst>
      <p:ext uri="{BB962C8B-B14F-4D97-AF65-F5344CB8AC3E}">
        <p14:creationId xmlns:p14="http://schemas.microsoft.com/office/powerpoint/2010/main" val="4128778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782AE2-EFBB-4146-A329-3E4A8250CF1B}"/>
              </a:ext>
            </a:extLst>
          </p:cNvPr>
          <p:cNvPicPr>
            <a:picLocks noChangeAspect="1"/>
          </p:cNvPicPr>
          <p:nvPr/>
        </p:nvPicPr>
        <p:blipFill rotWithShape="1">
          <a:blip r:embed="rId2"/>
          <a:srcRect r="7645" b="3"/>
          <a:stretch/>
        </p:blipFill>
        <p:spPr>
          <a:xfrm>
            <a:off x="579264" y="365141"/>
            <a:ext cx="6288262" cy="3063875"/>
          </a:xfrm>
          <a:prstGeom prst="rect">
            <a:avLst/>
          </a:prstGeom>
        </p:spPr>
      </p:pic>
      <p:sp useBgFill="1">
        <p:nvSpPr>
          <p:cNvPr id="73" name="Rectangle 7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841248" y="3849689"/>
            <a:ext cx="2111122" cy="2105025"/>
          </a:xfrm>
        </p:spPr>
        <p:txBody>
          <a:bodyPr>
            <a:normAutofit/>
          </a:bodyPr>
          <a:lstStyle/>
          <a:p>
            <a:r>
              <a:rPr lang="hi-IN" sz="2400" dirty="0"/>
              <a:t>अदृश्य अभिनेता</a:t>
            </a:r>
            <a:endParaRPr lang="en-US" sz="2400" dirty="0"/>
          </a:p>
        </p:txBody>
      </p:sp>
      <p:sp>
        <p:nvSpPr>
          <p:cNvPr id="75" name="Rectangle 7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3360563" y="3849688"/>
            <a:ext cx="3315810" cy="2105025"/>
          </a:xfrm>
        </p:spPr>
        <p:txBody>
          <a:bodyPr anchor="ctr">
            <a:normAutofit/>
          </a:bodyPr>
          <a:lstStyle/>
          <a:p>
            <a:pPr marL="0" indent="0">
              <a:buNone/>
            </a:pPr>
            <a:endParaRPr lang="en-US" sz="1700" dirty="0"/>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 r="2" b="8821"/>
          <a:stretch/>
        </p:blipFill>
        <p:spPr bwMode="auto">
          <a:xfrm>
            <a:off x="7048500" y="365109"/>
            <a:ext cx="4621006"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3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8"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B5BC0B6-991E-A24E-99AE-FA34C4F659AF}"/>
              </a:ext>
            </a:extLst>
          </p:cNvPr>
          <p:cNvSpPr>
            <a:spLocks noGrp="1"/>
          </p:cNvSpPr>
          <p:nvPr>
            <p:ph type="title"/>
          </p:nvPr>
        </p:nvSpPr>
        <p:spPr>
          <a:xfrm>
            <a:off x="4184542" y="486184"/>
            <a:ext cx="7363990" cy="1325563"/>
          </a:xfrm>
        </p:spPr>
        <p:txBody>
          <a:bodyPr>
            <a:normAutofit/>
          </a:bodyPr>
          <a:lstStyle/>
          <a:p>
            <a:r>
              <a:rPr lang="en-US"/>
              <a:t>Blame yourself not others – See </a:t>
            </a:r>
            <a:r>
              <a:rPr lang="en-US" i="1"/>
              <a:t>only</a:t>
            </a:r>
            <a:r>
              <a:rPr lang="en-US"/>
              <a:t> Krishna</a:t>
            </a:r>
          </a:p>
        </p:txBody>
      </p:sp>
      <p:pic>
        <p:nvPicPr>
          <p:cNvPr id="10244" name="Picture 4" descr="IT WILL TAKE LIFETIMES TO KNOW THAT SENSUAL GRATIFICATION IS ABOMINABLE -  Krishna Consciousness - Quora">
            <a:extLst>
              <a:ext uri="{FF2B5EF4-FFF2-40B4-BE49-F238E27FC236}">
                <a16:creationId xmlns:a16="http://schemas.microsoft.com/office/drawing/2014/main" id="{163DC82D-05ED-014C-868F-247E6612C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500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descr="BG 7.19 (1972) - Vanisource">
            <a:extLst>
              <a:ext uri="{FF2B5EF4-FFF2-40B4-BE49-F238E27FC236}">
                <a16:creationId xmlns:a16="http://schemas.microsoft.com/office/drawing/2014/main" id="{1D91F802-4120-8B4B-BC16-1CCBF3654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0" r="3055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5E2BEE-FEFC-6247-A032-7FB9BEC61250}"/>
              </a:ext>
            </a:extLst>
          </p:cNvPr>
          <p:cNvSpPr>
            <a:spLocks noGrp="1"/>
          </p:cNvSpPr>
          <p:nvPr>
            <p:ph idx="1"/>
          </p:nvPr>
        </p:nvSpPr>
        <p:spPr>
          <a:xfrm>
            <a:off x="4184542" y="1946684"/>
            <a:ext cx="7363990" cy="4351338"/>
          </a:xfrm>
        </p:spPr>
        <p:txBody>
          <a:bodyPr>
            <a:normAutofit/>
          </a:bodyPr>
          <a:lstStyle/>
          <a:p>
            <a:pPr marL="0" indent="0" algn="ctr">
              <a:buNone/>
            </a:pPr>
            <a:r>
              <a:rPr lang="hi-IN" sz="2000" dirty="0"/>
              <a:t>बहूनां जन्मनामन्ते ज्ञानवान्मां प्रपद्यते ।</a:t>
            </a:r>
            <a:br>
              <a:rPr lang="hi-IN" sz="2000" dirty="0"/>
            </a:br>
            <a:r>
              <a:rPr lang="hi-IN" sz="2000" dirty="0"/>
              <a:t>वासुदेव: सर्वमिति स महात्मा सुदुर्लभ: ॥ १९ ॥</a:t>
            </a:r>
            <a:endParaRPr lang="en-US" sz="2000" dirty="0"/>
          </a:p>
          <a:p>
            <a:pPr marL="0" indent="0" algn="ctr">
              <a:buNone/>
            </a:pPr>
            <a:r>
              <a:rPr lang="en-US" sz="2000" i="1" dirty="0" err="1"/>
              <a:t>bahūnāṁ</a:t>
            </a:r>
            <a:r>
              <a:rPr lang="en-US" sz="2000" i="1" dirty="0"/>
              <a:t> </a:t>
            </a:r>
            <a:r>
              <a:rPr lang="en-US" sz="2000" i="1" dirty="0" err="1"/>
              <a:t>janmanām</a:t>
            </a:r>
            <a:r>
              <a:rPr lang="en-US" sz="2000" i="1" dirty="0"/>
              <a:t> ante </a:t>
            </a:r>
            <a:r>
              <a:rPr lang="en-US" sz="2000" i="1" dirty="0" err="1"/>
              <a:t>jñānavān</a:t>
            </a:r>
            <a:r>
              <a:rPr lang="en-US" sz="2000" i="1" dirty="0"/>
              <a:t> </a:t>
            </a:r>
            <a:r>
              <a:rPr lang="en-US" sz="2000" i="1" dirty="0" err="1"/>
              <a:t>māṁ</a:t>
            </a:r>
            <a:r>
              <a:rPr lang="en-US" sz="2000" i="1" dirty="0"/>
              <a:t> </a:t>
            </a:r>
            <a:r>
              <a:rPr lang="en-US" sz="2000" i="1" dirty="0" err="1"/>
              <a:t>prapadyate</a:t>
            </a:r>
            <a:br>
              <a:rPr lang="en-US" sz="2000" i="1" dirty="0"/>
            </a:br>
            <a:r>
              <a:rPr lang="en-US" sz="2000" i="1" dirty="0" err="1"/>
              <a:t>vāsudevaḥ</a:t>
            </a:r>
            <a:r>
              <a:rPr lang="en-US" sz="2000" i="1" dirty="0"/>
              <a:t> </a:t>
            </a:r>
            <a:r>
              <a:rPr lang="en-US" sz="2000" i="1" dirty="0" err="1"/>
              <a:t>sarvam</a:t>
            </a:r>
            <a:r>
              <a:rPr lang="en-US" sz="2000" i="1" dirty="0"/>
              <a:t> </a:t>
            </a:r>
            <a:r>
              <a:rPr lang="en-US" sz="2000" i="1" dirty="0" err="1"/>
              <a:t>iti</a:t>
            </a:r>
            <a:r>
              <a:rPr lang="en-US" sz="2000" i="1" dirty="0"/>
              <a:t> </a:t>
            </a:r>
            <a:r>
              <a:rPr lang="en-US" sz="2000" i="1" dirty="0" err="1"/>
              <a:t>sa</a:t>
            </a:r>
            <a:r>
              <a:rPr lang="en-US" sz="2000" i="1" dirty="0"/>
              <a:t> </a:t>
            </a:r>
            <a:r>
              <a:rPr lang="en-US" sz="2000" i="1" dirty="0" err="1"/>
              <a:t>mahātmā</a:t>
            </a:r>
            <a:r>
              <a:rPr lang="en-US" sz="2000" i="1" dirty="0"/>
              <a:t> </a:t>
            </a:r>
            <a:r>
              <a:rPr lang="en-US" sz="2000" i="1" dirty="0" err="1"/>
              <a:t>su-durlabhaḥ</a:t>
            </a:r>
            <a:endParaRPr lang="en-US" sz="2000" i="1" dirty="0"/>
          </a:p>
          <a:p>
            <a:pPr marL="0" indent="0">
              <a:buNone/>
            </a:pPr>
            <a:r>
              <a:rPr lang="en-US" sz="2000" i="1" dirty="0">
                <a:hlinkClick r:id="rId4"/>
              </a:rPr>
              <a:t>bahūnām</a:t>
            </a:r>
            <a:r>
              <a:rPr lang="en-US" sz="2000" dirty="0"/>
              <a:t> — many; </a:t>
            </a:r>
            <a:r>
              <a:rPr lang="en-US" sz="2000" i="1" dirty="0">
                <a:hlinkClick r:id="rId5"/>
              </a:rPr>
              <a:t>janmanām</a:t>
            </a:r>
            <a:r>
              <a:rPr lang="en-US" sz="2000" dirty="0"/>
              <a:t> — repeated births and deaths; </a:t>
            </a:r>
            <a:r>
              <a:rPr lang="en-US" sz="2000" i="1" dirty="0">
                <a:hlinkClick r:id="rId6"/>
              </a:rPr>
              <a:t>ante</a:t>
            </a:r>
            <a:r>
              <a:rPr lang="en-US" sz="2000" dirty="0"/>
              <a:t> — after; </a:t>
            </a:r>
            <a:r>
              <a:rPr lang="en-US" sz="2000" i="1" dirty="0" err="1">
                <a:hlinkClick r:id="rId7"/>
              </a:rPr>
              <a:t>jñāna</a:t>
            </a:r>
            <a:r>
              <a:rPr lang="en-US" sz="2000" dirty="0" err="1"/>
              <a:t>-</a:t>
            </a:r>
            <a:r>
              <a:rPr lang="en-US" sz="2000" i="1" dirty="0" err="1">
                <a:hlinkClick r:id="rId8"/>
              </a:rPr>
              <a:t>vān</a:t>
            </a:r>
            <a:r>
              <a:rPr lang="en-US" sz="2000" dirty="0"/>
              <a:t> — one who is in full knowledge; </a:t>
            </a:r>
            <a:r>
              <a:rPr lang="en-US" sz="2000" i="1" dirty="0">
                <a:hlinkClick r:id="rId9"/>
              </a:rPr>
              <a:t>mām</a:t>
            </a:r>
            <a:r>
              <a:rPr lang="en-US" sz="2000" dirty="0"/>
              <a:t> — unto Me; </a:t>
            </a:r>
            <a:r>
              <a:rPr lang="en-US" sz="2000" i="1" dirty="0">
                <a:hlinkClick r:id="rId10"/>
              </a:rPr>
              <a:t>prapadyate</a:t>
            </a:r>
            <a:r>
              <a:rPr lang="en-US" sz="2000" dirty="0"/>
              <a:t> — surrenders; </a:t>
            </a:r>
            <a:r>
              <a:rPr lang="en-US" sz="2000" i="1" dirty="0">
                <a:hlinkClick r:id="rId11"/>
              </a:rPr>
              <a:t>vāsudevaḥ</a:t>
            </a:r>
            <a:r>
              <a:rPr lang="en-US" sz="2000" dirty="0"/>
              <a:t> — the Personality of Godhead, </a:t>
            </a:r>
            <a:r>
              <a:rPr lang="en-US" sz="2000" dirty="0" err="1"/>
              <a:t>Kṛṣṇa</a:t>
            </a:r>
            <a:r>
              <a:rPr lang="en-US" sz="2000" dirty="0"/>
              <a:t>; </a:t>
            </a:r>
            <a:r>
              <a:rPr lang="en-US" sz="2000" i="1" dirty="0">
                <a:hlinkClick r:id="rId12"/>
              </a:rPr>
              <a:t>sarvam</a:t>
            </a:r>
            <a:r>
              <a:rPr lang="en-US" sz="2000" dirty="0"/>
              <a:t> — everything; </a:t>
            </a:r>
            <a:r>
              <a:rPr lang="en-US" sz="2000" i="1" dirty="0">
                <a:hlinkClick r:id="rId13"/>
              </a:rPr>
              <a:t>iti</a:t>
            </a:r>
            <a:r>
              <a:rPr lang="en-US" sz="2000" dirty="0"/>
              <a:t> — thus; </a:t>
            </a:r>
            <a:r>
              <a:rPr lang="en-US" sz="2000" i="1" dirty="0">
                <a:hlinkClick r:id="rId14"/>
              </a:rPr>
              <a:t>saḥ</a:t>
            </a:r>
            <a:r>
              <a:rPr lang="en-US" sz="2000" dirty="0"/>
              <a:t> — that; </a:t>
            </a:r>
            <a:r>
              <a:rPr lang="en-US" sz="2000" i="1" dirty="0" err="1">
                <a:hlinkClick r:id="rId15"/>
              </a:rPr>
              <a:t>mahā</a:t>
            </a:r>
            <a:r>
              <a:rPr lang="en-US" sz="2000" dirty="0" err="1"/>
              <a:t>-</a:t>
            </a:r>
            <a:r>
              <a:rPr lang="en-US" sz="2000" i="1" dirty="0" err="1">
                <a:hlinkClick r:id="rId16"/>
              </a:rPr>
              <a:t>ātmā</a:t>
            </a:r>
            <a:r>
              <a:rPr lang="en-US" sz="2000" dirty="0"/>
              <a:t> — great soul; </a:t>
            </a:r>
            <a:r>
              <a:rPr lang="en-US" sz="2000" i="1" dirty="0" err="1">
                <a:hlinkClick r:id="rId17"/>
              </a:rPr>
              <a:t>su</a:t>
            </a:r>
            <a:r>
              <a:rPr lang="en-US" sz="2000" dirty="0" err="1"/>
              <a:t>-</a:t>
            </a:r>
            <a:r>
              <a:rPr lang="en-US" sz="2000" i="1" dirty="0" err="1">
                <a:hlinkClick r:id="rId18"/>
              </a:rPr>
              <a:t>durlabhaḥ</a:t>
            </a:r>
            <a:r>
              <a:rPr lang="en-US" sz="2000" dirty="0"/>
              <a:t> — very rare to see.</a:t>
            </a:r>
          </a:p>
          <a:p>
            <a:pPr marL="0" indent="0">
              <a:buNone/>
            </a:pPr>
            <a:r>
              <a:rPr lang="en-US" sz="2000" b="1" dirty="0"/>
              <a:t>After many births and deaths, he who is actually in knowledge surrenders unto Me, knowing Me to be the cause of all causes and all that is. Such a great soul is very rare.[BG 7.19]</a:t>
            </a:r>
            <a:endParaRPr lang="en-US" sz="2000" i="1" dirty="0"/>
          </a:p>
        </p:txBody>
      </p:sp>
    </p:spTree>
    <p:extLst>
      <p:ext uri="{BB962C8B-B14F-4D97-AF65-F5344CB8AC3E}">
        <p14:creationId xmlns:p14="http://schemas.microsoft.com/office/powerpoint/2010/main" val="3190372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en-US" sz="5400"/>
              <a:t>Points to remember</a:t>
            </a:r>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565882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76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hi-IN" sz="5400" dirty="0"/>
              <a:t>कृपया याद रखें</a:t>
            </a:r>
            <a:endParaRPr lang="en-US" sz="5400" dirty="0"/>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67997454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417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Eat sparingly and depend on Krishna</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en-US" dirty="0"/>
              <a:t>One who eats sparingly, eats away the sorrows. </a:t>
            </a:r>
          </a:p>
          <a:p>
            <a:r>
              <a:rPr lang="en-US" dirty="0"/>
              <a:t>If something happens to the body, then first thing you do is to shut our mouth. </a:t>
            </a:r>
          </a:p>
          <a:p>
            <a:r>
              <a:rPr lang="en-US" dirty="0"/>
              <a:t>Firstly, don’t talk much or get angry at anyone. When you are not the cause, then why are you angry? </a:t>
            </a:r>
          </a:p>
          <a:p>
            <a:endParaRPr lang="en-US" dirty="0"/>
          </a:p>
        </p:txBody>
      </p:sp>
    </p:spTree>
    <p:extLst>
      <p:ext uri="{BB962C8B-B14F-4D97-AF65-F5344CB8AC3E}">
        <p14:creationId xmlns:p14="http://schemas.microsoft.com/office/powerpoint/2010/main" val="134828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838200" y="365125"/>
            <a:ext cx="5393361" cy="1325563"/>
          </a:xfrm>
        </p:spPr>
        <p:txBody>
          <a:bodyPr>
            <a:normAutofit/>
          </a:bodyPr>
          <a:lstStyle/>
          <a:p>
            <a:r>
              <a:rPr lang="en-US" dirty="0"/>
              <a:t>We have to go!</a:t>
            </a:r>
          </a:p>
        </p:txBody>
      </p:sp>
      <p:sp>
        <p:nvSpPr>
          <p:cNvPr id="3" name="Content Placeholder 2">
            <a:extLst>
              <a:ext uri="{FF2B5EF4-FFF2-40B4-BE49-F238E27FC236}">
                <a16:creationId xmlns:a16="http://schemas.microsoft.com/office/drawing/2014/main" id="{2DA2D2EF-0EE6-7B48-BFE9-CD736C87E146}"/>
              </a:ext>
            </a:extLst>
          </p:cNvPr>
          <p:cNvSpPr>
            <a:spLocks noGrp="1"/>
          </p:cNvSpPr>
          <p:nvPr>
            <p:ph idx="1"/>
          </p:nvPr>
        </p:nvSpPr>
        <p:spPr>
          <a:xfrm>
            <a:off x="838200" y="1825625"/>
            <a:ext cx="5393361" cy="4351338"/>
          </a:xfrm>
        </p:spPr>
        <p:txBody>
          <a:bodyPr>
            <a:normAutofit/>
          </a:bodyPr>
          <a:lstStyle/>
          <a:p>
            <a:pPr marL="0" indent="0">
              <a:buNone/>
            </a:pPr>
            <a:r>
              <a:rPr lang="hi-IN" sz="1800" dirty="0">
                <a:latin typeface="Balaram" pitchFamily="2" charset="0"/>
              </a:rPr>
              <a:t>पुनश्च भूयाद्भगवत्यनन्ते</a:t>
            </a:r>
            <a:r>
              <a:rPr lang="en-US" sz="1800" dirty="0">
                <a:latin typeface="Balaram" pitchFamily="2" charset="0"/>
              </a:rPr>
              <a:t> </a:t>
            </a:r>
          </a:p>
          <a:p>
            <a:pPr marL="0" indent="0">
              <a:buNone/>
            </a:pPr>
            <a:r>
              <a:rPr lang="hi-IN" sz="1800" dirty="0">
                <a:latin typeface="Balaram" pitchFamily="2" charset="0"/>
              </a:rPr>
              <a:t>रति: प्रसङ्गश्च तदाश्रयेषु ।</a:t>
            </a:r>
            <a:br>
              <a:rPr lang="hi-IN" sz="1800" dirty="0">
                <a:latin typeface="Balaram" pitchFamily="2" charset="0"/>
              </a:rPr>
            </a:br>
            <a:r>
              <a:rPr lang="hi-IN" sz="1800" dirty="0">
                <a:latin typeface="Balaram" pitchFamily="2" charset="0"/>
              </a:rPr>
              <a:t>महत्सु यां यामुपयामि सृष्टिं</a:t>
            </a:r>
            <a:r>
              <a:rPr lang="en-US" sz="1800" dirty="0">
                <a:latin typeface="Balaram" pitchFamily="2" charset="0"/>
              </a:rPr>
              <a:t> </a:t>
            </a:r>
          </a:p>
          <a:p>
            <a:pPr marL="0" indent="0">
              <a:buNone/>
            </a:pPr>
            <a:r>
              <a:rPr lang="hi-IN" sz="1800" dirty="0">
                <a:latin typeface="Balaram" pitchFamily="2" charset="0"/>
              </a:rPr>
              <a:t>मैत्र्यस्तु सर्वत्र नमो द्विजेभ्य: ॥ १६ ॥ </a:t>
            </a:r>
            <a:endParaRPr lang="en-US" sz="1800" dirty="0">
              <a:latin typeface="Balaram" pitchFamily="2" charset="0"/>
            </a:endParaRPr>
          </a:p>
          <a:p>
            <a:pPr marL="0" indent="0">
              <a:buNone/>
            </a:pPr>
            <a:r>
              <a:rPr lang="en-US" sz="1800" i="1" dirty="0" err="1">
                <a:latin typeface="Balaram" pitchFamily="2" charset="0"/>
              </a:rPr>
              <a:t>punaś</a:t>
            </a:r>
            <a:r>
              <a:rPr lang="en-US" sz="1800" i="1" dirty="0">
                <a:latin typeface="Balaram" pitchFamily="2" charset="0"/>
              </a:rPr>
              <a:t> ca </a:t>
            </a:r>
            <a:r>
              <a:rPr lang="en-US" sz="1800" i="1" dirty="0" err="1">
                <a:latin typeface="Balaram" pitchFamily="2" charset="0"/>
              </a:rPr>
              <a:t>bhūyād</a:t>
            </a:r>
            <a:r>
              <a:rPr lang="en-US" sz="1800" i="1" dirty="0">
                <a:latin typeface="Balaram" pitchFamily="2" charset="0"/>
              </a:rPr>
              <a:t> </a:t>
            </a:r>
            <a:r>
              <a:rPr lang="en-US" sz="1800" i="1" dirty="0" err="1">
                <a:latin typeface="Balaram" pitchFamily="2" charset="0"/>
              </a:rPr>
              <a:t>bhagavaty</a:t>
            </a:r>
            <a:r>
              <a:rPr lang="en-US" sz="1800" i="1" dirty="0">
                <a:latin typeface="Balaram" pitchFamily="2" charset="0"/>
              </a:rPr>
              <a:t> </a:t>
            </a:r>
            <a:r>
              <a:rPr lang="en-US" sz="1800" i="1" dirty="0" err="1">
                <a:latin typeface="Balaram" pitchFamily="2" charset="0"/>
              </a:rPr>
              <a:t>anante</a:t>
            </a:r>
            <a:r>
              <a:rPr lang="en-US" sz="1800" i="1" dirty="0">
                <a:latin typeface="Balaram" pitchFamily="2" charset="0"/>
              </a:rPr>
              <a:t> </a:t>
            </a:r>
          </a:p>
          <a:p>
            <a:pPr marL="0" indent="0">
              <a:buNone/>
            </a:pPr>
            <a:r>
              <a:rPr lang="en-US" sz="1800" i="1" dirty="0" err="1">
                <a:latin typeface="Balaram" pitchFamily="2" charset="0"/>
              </a:rPr>
              <a:t>ratiḥ</a:t>
            </a:r>
            <a:r>
              <a:rPr lang="en-US" sz="1800" i="1" dirty="0">
                <a:latin typeface="Balaram" pitchFamily="2" charset="0"/>
              </a:rPr>
              <a:t> </a:t>
            </a:r>
            <a:r>
              <a:rPr lang="en-US" sz="1800" i="1" dirty="0" err="1">
                <a:latin typeface="Balaram" pitchFamily="2" charset="0"/>
              </a:rPr>
              <a:t>prasaṅgaś</a:t>
            </a:r>
            <a:r>
              <a:rPr lang="en-US" sz="1800" i="1" dirty="0">
                <a:latin typeface="Balaram" pitchFamily="2" charset="0"/>
              </a:rPr>
              <a:t> ca tad-</a:t>
            </a:r>
            <a:r>
              <a:rPr lang="en-US" sz="1800" i="1" dirty="0" err="1">
                <a:latin typeface="Balaram" pitchFamily="2" charset="0"/>
              </a:rPr>
              <a:t>āśrayeṣu</a:t>
            </a:r>
            <a:br>
              <a:rPr lang="en-US" sz="1800" i="1" dirty="0">
                <a:latin typeface="Balaram" pitchFamily="2" charset="0"/>
              </a:rPr>
            </a:br>
            <a:r>
              <a:rPr lang="en-US" sz="1800" i="1" dirty="0" err="1">
                <a:latin typeface="Balaram" pitchFamily="2" charset="0"/>
              </a:rPr>
              <a:t>mahatsu</a:t>
            </a:r>
            <a:r>
              <a:rPr lang="en-US" sz="1800" i="1" dirty="0">
                <a:latin typeface="Balaram" pitchFamily="2" charset="0"/>
              </a:rPr>
              <a:t> </a:t>
            </a:r>
            <a:r>
              <a:rPr lang="en-US" sz="1800" i="1" dirty="0" err="1">
                <a:latin typeface="Balaram" pitchFamily="2" charset="0"/>
              </a:rPr>
              <a:t>yāṁ</a:t>
            </a:r>
            <a:r>
              <a:rPr lang="en-US" sz="1800" i="1" dirty="0">
                <a:latin typeface="Balaram" pitchFamily="2" charset="0"/>
              </a:rPr>
              <a:t> </a:t>
            </a:r>
            <a:r>
              <a:rPr lang="en-US" sz="1800" i="1" dirty="0" err="1">
                <a:latin typeface="Balaram" pitchFamily="2" charset="0"/>
              </a:rPr>
              <a:t>yām</a:t>
            </a:r>
            <a:r>
              <a:rPr lang="en-US" sz="1800" i="1" dirty="0">
                <a:latin typeface="Balaram" pitchFamily="2" charset="0"/>
              </a:rPr>
              <a:t> </a:t>
            </a:r>
            <a:r>
              <a:rPr lang="en-US" sz="1800" i="1" dirty="0" err="1">
                <a:latin typeface="Balaram" pitchFamily="2" charset="0"/>
              </a:rPr>
              <a:t>upayāmi</a:t>
            </a:r>
            <a:r>
              <a:rPr lang="en-US" sz="1800" i="1" dirty="0">
                <a:latin typeface="Balaram" pitchFamily="2" charset="0"/>
              </a:rPr>
              <a:t> </a:t>
            </a:r>
            <a:r>
              <a:rPr lang="en-US" sz="1800" i="1" dirty="0" err="1">
                <a:latin typeface="Balaram" pitchFamily="2" charset="0"/>
              </a:rPr>
              <a:t>sṛṣṭiṁ</a:t>
            </a:r>
            <a:r>
              <a:rPr lang="en-US" sz="1800" i="1" dirty="0">
                <a:latin typeface="Balaram" pitchFamily="2" charset="0"/>
              </a:rPr>
              <a:t> </a:t>
            </a:r>
          </a:p>
          <a:p>
            <a:pPr marL="0" indent="0">
              <a:buNone/>
            </a:pPr>
            <a:r>
              <a:rPr lang="en-US" sz="1800" i="1" dirty="0" err="1">
                <a:latin typeface="Balaram" pitchFamily="2" charset="0"/>
              </a:rPr>
              <a:t>maitry</a:t>
            </a:r>
            <a:r>
              <a:rPr lang="en-US" sz="1800" i="1" dirty="0">
                <a:latin typeface="Balaram" pitchFamily="2" charset="0"/>
              </a:rPr>
              <a:t> </a:t>
            </a:r>
            <a:r>
              <a:rPr lang="en-US" sz="1800" i="1" dirty="0" err="1">
                <a:latin typeface="Balaram" pitchFamily="2" charset="0"/>
              </a:rPr>
              <a:t>astu</a:t>
            </a:r>
            <a:r>
              <a:rPr lang="en-US" sz="1800" i="1" dirty="0">
                <a:latin typeface="Balaram" pitchFamily="2" charset="0"/>
              </a:rPr>
              <a:t> </a:t>
            </a:r>
            <a:r>
              <a:rPr lang="en-US" sz="1800" i="1" dirty="0" err="1">
                <a:latin typeface="Balaram" pitchFamily="2" charset="0"/>
              </a:rPr>
              <a:t>sarvatra</a:t>
            </a:r>
            <a:r>
              <a:rPr lang="en-US" sz="1800" i="1" dirty="0">
                <a:latin typeface="Balaram" pitchFamily="2" charset="0"/>
              </a:rPr>
              <a:t> </a:t>
            </a:r>
            <a:r>
              <a:rPr lang="en-US" sz="1800" i="1" dirty="0" err="1">
                <a:latin typeface="Balaram" pitchFamily="2" charset="0"/>
              </a:rPr>
              <a:t>namo</a:t>
            </a:r>
            <a:r>
              <a:rPr lang="en-US" sz="1800" i="1" dirty="0">
                <a:latin typeface="Balaram" pitchFamily="2" charset="0"/>
              </a:rPr>
              <a:t> </a:t>
            </a:r>
            <a:r>
              <a:rPr lang="en-US" sz="1800" i="1" dirty="0" err="1">
                <a:latin typeface="Balaram" pitchFamily="2" charset="0"/>
              </a:rPr>
              <a:t>dvijebhyaḥ</a:t>
            </a:r>
            <a:endParaRPr lang="en-US" sz="1800" dirty="0">
              <a:latin typeface="Balaram" pitchFamily="2" charset="0"/>
            </a:endParaRPr>
          </a:p>
          <a:p>
            <a:pPr marL="0" indent="0">
              <a:buNone/>
            </a:pPr>
            <a:r>
              <a:rPr lang="en-US" sz="1800" b="1" dirty="0">
                <a:latin typeface="Balaram" pitchFamily="2" charset="0"/>
              </a:rPr>
              <a:t>Again, offering </a:t>
            </a:r>
            <a:r>
              <a:rPr lang="en-US" sz="1800" b="1" dirty="0" err="1">
                <a:latin typeface="Balaram" pitchFamily="2" charset="0"/>
              </a:rPr>
              <a:t>obeisances</a:t>
            </a:r>
            <a:r>
              <a:rPr lang="en-US" sz="1800" b="1" dirty="0">
                <a:latin typeface="Balaram" pitchFamily="2" charset="0"/>
              </a:rPr>
              <a:t> unto all you </a:t>
            </a:r>
            <a:r>
              <a:rPr lang="en-US" sz="1800" b="1" dirty="0" err="1">
                <a:latin typeface="Balaram" pitchFamily="2" charset="0"/>
              </a:rPr>
              <a:t>brāhmaṇas</a:t>
            </a:r>
            <a:r>
              <a:rPr lang="en-US" sz="1800" b="1" dirty="0">
                <a:latin typeface="Balaram" pitchFamily="2" charset="0"/>
              </a:rPr>
              <a:t>, I pray that if I should again take my birth in the material world I will have complete attachment to the unlimited Lord </a:t>
            </a:r>
            <a:r>
              <a:rPr lang="en-US" sz="1800" b="1" dirty="0" err="1">
                <a:latin typeface="Balaram" pitchFamily="2" charset="0"/>
              </a:rPr>
              <a:t>Kṛṣṇa</a:t>
            </a:r>
            <a:r>
              <a:rPr lang="en-US" sz="1800" b="1" dirty="0">
                <a:latin typeface="Balaram" pitchFamily="2" charset="0"/>
              </a:rPr>
              <a:t>, association with His devotees and friendly relations with all living beings. [SB 1.9.16]</a:t>
            </a:r>
            <a:endParaRPr lang="en-US" sz="1800" dirty="0">
              <a:latin typeface="Balaram" pitchFamily="2" charset="0"/>
            </a:endParaRPr>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64" r="10888"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95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fontScale="90000"/>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गंभीर अध्ययन करें</a:t>
            </a: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a:p>
            <a:pPr lvl="1"/>
            <a:r>
              <a:rPr lang="hi-IN" sz="2000" dirty="0"/>
              <a:t>वास्तविक धन क्या है</a:t>
            </a:r>
            <a:endParaRPr lang="en-US" sz="2000" dirty="0"/>
          </a:p>
          <a:p>
            <a:pPr lvl="2"/>
            <a:r>
              <a:rPr lang="hi-IN" dirty="0"/>
              <a:t>यास्मीन तुष्टे जगत् तुष्टे</a:t>
            </a:r>
            <a:r>
              <a:rPr lang="en-US" dirty="0"/>
              <a:t> </a:t>
            </a:r>
          </a:p>
          <a:p>
            <a:pPr lvl="2"/>
            <a:r>
              <a:rPr lang="hi-IN" dirty="0">
                <a:latin typeface="Balaram" pitchFamily="2" charset="0"/>
              </a:rPr>
              <a:t>लक्ष्मी या दुर्गा</a:t>
            </a:r>
            <a:endParaRPr lang="en-US" dirty="0"/>
          </a:p>
          <a:p>
            <a:pPr lvl="2"/>
            <a:r>
              <a:rPr lang="hi-IN" dirty="0"/>
              <a:t>कृष्ण का स्मरण</a:t>
            </a:r>
            <a:endParaRPr lang="en-US" dirty="0"/>
          </a:p>
          <a:p>
            <a:pPr lvl="2"/>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317" name="Rectangle 134">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673749" y="4610244"/>
            <a:ext cx="3649703" cy="1714500"/>
          </a:xfrm>
        </p:spPr>
        <p:txBody>
          <a:bodyPr>
            <a:normAutofit/>
          </a:bodyPr>
          <a:lstStyle/>
          <a:p>
            <a:r>
              <a:rPr lang="hi-IN" sz="2800"/>
              <a:t>हमने जाना है</a:t>
            </a:r>
            <a:endParaRPr lang="en-US" sz="2800"/>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73" r="16171" b="-2"/>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FFF3EAA-1BCE-BF4F-B7BC-3EF82684F428}"/>
              </a:ext>
            </a:extLst>
          </p:cNvPr>
          <p:cNvPicPr>
            <a:picLocks noChangeAspect="1"/>
          </p:cNvPicPr>
          <p:nvPr/>
        </p:nvPicPr>
        <p:blipFill rotWithShape="1">
          <a:blip r:embed="rId3"/>
          <a:srcRect r="3916"/>
          <a:stretch/>
        </p:blipFill>
        <p:spPr>
          <a:xfrm>
            <a:off x="4719344" y="370320"/>
            <a:ext cx="6798905" cy="4051011"/>
          </a:xfrm>
          <a:prstGeom prst="rect">
            <a:avLst/>
          </a:prstGeom>
        </p:spPr>
      </p:pic>
      <p:cxnSp>
        <p:nvCxnSpPr>
          <p:cNvPr id="12318" name="Straight Connector 136">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206D727-A1FA-6741-9C42-88217242CACE}"/>
              </a:ext>
            </a:extLst>
          </p:cNvPr>
          <p:cNvSpPr>
            <a:spLocks noGrp="1"/>
          </p:cNvSpPr>
          <p:nvPr>
            <p:ph idx="1"/>
          </p:nvPr>
        </p:nvSpPr>
        <p:spPr>
          <a:xfrm>
            <a:off x="4793019" y="4610244"/>
            <a:ext cx="6725232" cy="1714500"/>
          </a:xfrm>
        </p:spPr>
        <p:txBody>
          <a:bodyPr anchor="ctr">
            <a:normAutofit/>
          </a:bodyPr>
          <a:lstStyle/>
          <a:p>
            <a:endParaRPr lang="en-US" sz="1700"/>
          </a:p>
        </p:txBody>
      </p:sp>
    </p:spTree>
    <p:extLst>
      <p:ext uri="{BB962C8B-B14F-4D97-AF65-F5344CB8AC3E}">
        <p14:creationId xmlns:p14="http://schemas.microsoft.com/office/powerpoint/2010/main" val="253247222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Try and God will help you from within</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normAutofit lnSpcReduction="10000"/>
          </a:bodyPr>
          <a:lstStyle/>
          <a:p>
            <a:r>
              <a:rPr lang="en-US" b="1" dirty="0">
                <a:latin typeface="Balaram" pitchFamily="2" charset="0"/>
              </a:rPr>
              <a:t>May I be always attracted towards You</a:t>
            </a:r>
            <a:r>
              <a:rPr lang="en-US" dirty="0">
                <a:latin typeface="Balaram" pitchFamily="2" charset="0"/>
              </a:rPr>
              <a:t>. </a:t>
            </a:r>
          </a:p>
          <a:p>
            <a:r>
              <a:rPr lang="en-US" b="1" dirty="0">
                <a:latin typeface="Balaram" pitchFamily="2" charset="0"/>
              </a:rPr>
              <a:t>May I have attraction towards those who are surrendered to </a:t>
            </a:r>
            <a:r>
              <a:rPr lang="en-US" b="1" dirty="0" err="1">
                <a:latin typeface="Balaram" pitchFamily="2" charset="0"/>
              </a:rPr>
              <a:t>Kåñëa</a:t>
            </a:r>
            <a:r>
              <a:rPr lang="en-US" b="1" dirty="0">
                <a:latin typeface="Balaram" pitchFamily="2" charset="0"/>
              </a:rPr>
              <a:t>. May I have association of devotees</a:t>
            </a:r>
            <a:r>
              <a:rPr lang="en-US" dirty="0">
                <a:latin typeface="Balaram" pitchFamily="2" charset="0"/>
              </a:rPr>
              <a:t>. </a:t>
            </a:r>
          </a:p>
          <a:p>
            <a:r>
              <a:rPr lang="en-US" b="1" dirty="0">
                <a:latin typeface="Balaram" pitchFamily="2" charset="0"/>
              </a:rPr>
              <a:t>May I have friendly and equal relations with everybody.</a:t>
            </a:r>
          </a:p>
          <a:p>
            <a:r>
              <a:rPr lang="en-US" dirty="0">
                <a:latin typeface="Balaram" pitchFamily="2" charset="0"/>
              </a:rPr>
              <a:t>You can have very workable relationships with everybody. </a:t>
            </a:r>
            <a:r>
              <a:rPr lang="en-US" b="1" dirty="0">
                <a:latin typeface="Balaram" pitchFamily="2" charset="0"/>
              </a:rPr>
              <a:t>No intimacy!</a:t>
            </a:r>
          </a:p>
          <a:p>
            <a:r>
              <a:rPr lang="en-US" i="1" dirty="0" err="1">
                <a:latin typeface="Balaram" pitchFamily="2" charset="0"/>
              </a:rPr>
              <a:t>dadämi</a:t>
            </a:r>
            <a:r>
              <a:rPr lang="en-US" i="1" dirty="0">
                <a:latin typeface="Balaram" pitchFamily="2" charset="0"/>
              </a:rPr>
              <a:t> buddhi </a:t>
            </a:r>
            <a:r>
              <a:rPr lang="en-US" i="1" dirty="0" err="1">
                <a:latin typeface="Balaram" pitchFamily="2" charset="0"/>
              </a:rPr>
              <a:t>yogam</a:t>
            </a:r>
            <a:r>
              <a:rPr lang="en-US" i="1" dirty="0">
                <a:latin typeface="Balaram" pitchFamily="2" charset="0"/>
              </a:rPr>
              <a:t> tam</a:t>
            </a:r>
            <a:r>
              <a:rPr lang="en-US" dirty="0">
                <a:latin typeface="Balaram" pitchFamily="2" charset="0"/>
              </a:rPr>
              <a:t>. </a:t>
            </a:r>
            <a:r>
              <a:rPr lang="en-US" b="1" dirty="0">
                <a:latin typeface="Balaram" pitchFamily="2" charset="0"/>
              </a:rPr>
              <a:t>God gives you intelligence</a:t>
            </a:r>
          </a:p>
          <a:p>
            <a:r>
              <a:rPr lang="en-US" b="1" dirty="0">
                <a:latin typeface="Balaram" pitchFamily="2" charset="0"/>
              </a:rPr>
              <a:t>By creating amicable relationship with everybody, whatever time is saved, should be invested in the pages of </a:t>
            </a:r>
            <a:r>
              <a:rPr lang="en-US" b="1" dirty="0" err="1">
                <a:latin typeface="Balaram" pitchFamily="2" charset="0"/>
              </a:rPr>
              <a:t>Bhägavatam</a:t>
            </a:r>
            <a:r>
              <a:rPr lang="en-US" b="1" dirty="0">
                <a:latin typeface="Balaram" pitchFamily="2" charset="0"/>
              </a:rPr>
              <a:t>.</a:t>
            </a:r>
            <a:r>
              <a:rPr lang="en-US" dirty="0">
                <a:latin typeface="Balaram" pitchFamily="2" charset="0"/>
              </a:rPr>
              <a:t> </a:t>
            </a:r>
          </a:p>
          <a:p>
            <a:r>
              <a:rPr lang="en-US" dirty="0">
                <a:latin typeface="Balaram" pitchFamily="2" charset="0"/>
              </a:rPr>
              <a:t> </a:t>
            </a:r>
          </a:p>
          <a:p>
            <a:endParaRPr lang="en-US" dirty="0">
              <a:latin typeface="Balaram" pitchFamily="2" charset="0"/>
            </a:endParaRPr>
          </a:p>
        </p:txBody>
      </p:sp>
    </p:spTree>
    <p:extLst>
      <p:ext uri="{BB962C8B-B14F-4D97-AF65-F5344CB8AC3E}">
        <p14:creationId xmlns:p14="http://schemas.microsoft.com/office/powerpoint/2010/main" val="235006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hi-IN" dirty="0"/>
              <a:t>कोशिश करो और भगवान तुम्हारे भीतर से मदद करेंगे</a:t>
            </a:r>
            <a:endParaRPr lang="en-US" dirty="0"/>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normAutofit lnSpcReduction="10000"/>
          </a:bodyPr>
          <a:lstStyle/>
          <a:p>
            <a:r>
              <a:rPr lang="hi-IN" dirty="0"/>
              <a:t>मैं हमेशा कृष्ण की ओर आकर्षित रहूं</a:t>
            </a:r>
            <a:r>
              <a:rPr lang="en-US" dirty="0">
                <a:latin typeface="Balaram" pitchFamily="2" charset="0"/>
              </a:rPr>
              <a:t>. </a:t>
            </a:r>
          </a:p>
          <a:p>
            <a:r>
              <a:rPr lang="hi-IN" dirty="0"/>
              <a:t>क्या मुझे उन लोगों के प्रति आकर्षण है जो कृष्ण के सामने आत्मसमर्पण कर रहे हैं। मुझे भक्तों की संगति करनी चाहिए</a:t>
            </a:r>
            <a:r>
              <a:rPr lang="en-US" dirty="0">
                <a:latin typeface="Balaram" pitchFamily="2" charset="0"/>
              </a:rPr>
              <a:t> </a:t>
            </a:r>
          </a:p>
          <a:p>
            <a:r>
              <a:rPr lang="hi-IN" dirty="0"/>
              <a:t>मेरा सभी के साथ दोस्ताना और समान संबंध हो</a:t>
            </a:r>
            <a:r>
              <a:rPr lang="en-US" b="1" dirty="0">
                <a:latin typeface="Balaram" pitchFamily="2" charset="0"/>
              </a:rPr>
              <a:t>.</a:t>
            </a:r>
          </a:p>
          <a:p>
            <a:r>
              <a:rPr lang="hi-IN" dirty="0"/>
              <a:t>हर किसी के साथ आपके बहुत काम के रिश्ते हो सकते हैं। कोई अंतरंगता नहीं!</a:t>
            </a:r>
            <a:endParaRPr lang="en-US" b="1" dirty="0">
              <a:latin typeface="Balaram" pitchFamily="2" charset="0"/>
            </a:endParaRPr>
          </a:p>
          <a:p>
            <a:r>
              <a:rPr lang="hi-IN" dirty="0"/>
              <a:t>दादामि बुद्धी योगम् तम्। ईश्वर आपको बुद्धि देता है</a:t>
            </a:r>
            <a:endParaRPr lang="en-US" b="1" dirty="0">
              <a:latin typeface="Balaram" pitchFamily="2" charset="0"/>
            </a:endParaRPr>
          </a:p>
          <a:p>
            <a:r>
              <a:rPr lang="hi-IN" dirty="0"/>
              <a:t>हर किसी के साथ सौहार्दपूर्ण संबंध बनाकर, जो भी समय बचता है, उसे भावागम के पन्नों में निवेश करना चाहिए।</a:t>
            </a:r>
            <a:r>
              <a:rPr lang="en-US" dirty="0">
                <a:latin typeface="Balaram" pitchFamily="2" charset="0"/>
              </a:rPr>
              <a:t> </a:t>
            </a:r>
          </a:p>
          <a:p>
            <a:r>
              <a:rPr lang="en-US" dirty="0">
                <a:latin typeface="Balaram" pitchFamily="2" charset="0"/>
              </a:rPr>
              <a:t> </a:t>
            </a:r>
          </a:p>
          <a:p>
            <a:endParaRPr lang="en-US" dirty="0">
              <a:latin typeface="Balaram" pitchFamily="2" charset="0"/>
            </a:endParaRPr>
          </a:p>
        </p:txBody>
      </p:sp>
    </p:spTree>
    <p:extLst>
      <p:ext uri="{BB962C8B-B14F-4D97-AF65-F5344CB8AC3E}">
        <p14:creationId xmlns:p14="http://schemas.microsoft.com/office/powerpoint/2010/main" val="2394079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F747-C118-0E4B-80BA-9FF69E2F7C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82CE5-1059-2C46-9A10-F6494350EB8C}"/>
              </a:ext>
            </a:extLst>
          </p:cNvPr>
          <p:cNvSpPr>
            <a:spLocks noGrp="1"/>
          </p:cNvSpPr>
          <p:nvPr>
            <p:ph idx="1"/>
          </p:nvPr>
        </p:nvSpPr>
        <p:spPr/>
        <p:txBody>
          <a:bodyPr/>
          <a:lstStyle/>
          <a:p>
            <a:endParaRPr lang="en-US"/>
          </a:p>
        </p:txBody>
      </p:sp>
      <p:pic>
        <p:nvPicPr>
          <p:cNvPr id="25602" name="Picture 2" descr="The Sparrow Who Conquered The Ocean | Krishna.org">
            <a:extLst>
              <a:ext uri="{FF2B5EF4-FFF2-40B4-BE49-F238E27FC236}">
                <a16:creationId xmlns:a16="http://schemas.microsoft.com/office/drawing/2014/main" id="{29033736-5621-2B42-B4DC-C67CBBEA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0"/>
            <a:ext cx="8162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72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04FF-B8A5-6B4C-9720-870B5B013ECD}"/>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Dhruva Maharaj</a:t>
            </a:r>
          </a:p>
        </p:txBody>
      </p:sp>
      <p:pic>
        <p:nvPicPr>
          <p:cNvPr id="18434" name="Picture 2" descr="Image result for Dhruva Maharaj">
            <a:extLst>
              <a:ext uri="{FF2B5EF4-FFF2-40B4-BE49-F238E27FC236}">
                <a16:creationId xmlns:a16="http://schemas.microsoft.com/office/drawing/2014/main" id="{BDEDDD87-D317-314C-A57C-0C99FCC0A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r="116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Dhruva Maharaj">
            <a:extLst>
              <a:ext uri="{FF2B5EF4-FFF2-40B4-BE49-F238E27FC236}">
                <a16:creationId xmlns:a16="http://schemas.microsoft.com/office/drawing/2014/main" id="{9CB25F0C-1522-A34A-8BB6-30F7499A3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0" r="2"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hruva Maharaj">
            <a:extLst>
              <a:ext uri="{FF2B5EF4-FFF2-40B4-BE49-F238E27FC236}">
                <a16:creationId xmlns:a16="http://schemas.microsoft.com/office/drawing/2014/main" id="{DC82CBA6-0F07-0A45-8397-58D0D1EB0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26339" b="-1"/>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Image result for Dhruva Maharaj">
            <a:extLst>
              <a:ext uri="{FF2B5EF4-FFF2-40B4-BE49-F238E27FC236}">
                <a16:creationId xmlns:a16="http://schemas.microsoft.com/office/drawing/2014/main" id="{44F0611D-6F4E-0449-A47B-686BB3AE83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7" r="2884" b="2"/>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8637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603" name="Rectangle 7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582" name="Picture 6" descr="Lord Krishna - The Essence of Universe - Google+ | Hindu art, Hindu gods,  Indian art">
            <a:extLst>
              <a:ext uri="{FF2B5EF4-FFF2-40B4-BE49-F238E27FC236}">
                <a16:creationId xmlns:a16="http://schemas.microsoft.com/office/drawing/2014/main" id="{695E9F7B-BE9C-4B4D-885D-312BC4669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66" r="3" b="9751"/>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Romapada Swami on Bhīṣmadeva | Romapada Swami Talks">
            <a:extLst>
              <a:ext uri="{FF2B5EF4-FFF2-40B4-BE49-F238E27FC236}">
                <a16:creationId xmlns:a16="http://schemas.microsoft.com/office/drawing/2014/main" id="{18301FB2-659F-8C46-97C1-06C4EE4C1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3" r="2" b="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omapada Swami on Bhīṣmadeva | Romapada Swami Talks">
            <a:extLst>
              <a:ext uri="{FF2B5EF4-FFF2-40B4-BE49-F238E27FC236}">
                <a16:creationId xmlns:a16="http://schemas.microsoft.com/office/drawing/2014/main" id="{50E3FA73-5520-F443-BB28-D0E234EA94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24" r="-2" b="-2"/>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ndian 'Istory: &quot;Krishna breaks His own promise&quot;">
            <a:extLst>
              <a:ext uri="{FF2B5EF4-FFF2-40B4-BE49-F238E27FC236}">
                <a16:creationId xmlns:a16="http://schemas.microsoft.com/office/drawing/2014/main" id="{8B7375A4-0BE7-124E-BA63-7BDA2184B9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80" r="18203" b="1"/>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hismadeva's Instructions on his death bed of arrows">
            <a:extLst>
              <a:ext uri="{FF2B5EF4-FFF2-40B4-BE49-F238E27FC236}">
                <a16:creationId xmlns:a16="http://schemas.microsoft.com/office/drawing/2014/main" id="{8C488E41-0AAD-7D45-8209-C67249034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69" r="-1" b="2507"/>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24604" name="Rectangle 7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F4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CA020F-A35C-4744-B9C6-24A452981088}"/>
              </a:ext>
            </a:extLst>
          </p:cNvPr>
          <p:cNvSpPr>
            <a:spLocks noGrp="1"/>
          </p:cNvSpPr>
          <p:nvPr>
            <p:ph type="title"/>
          </p:nvPr>
        </p:nvSpPr>
        <p:spPr>
          <a:xfrm>
            <a:off x="6491653" y="3799272"/>
            <a:ext cx="5193748" cy="637124"/>
          </a:xfrm>
        </p:spPr>
        <p:txBody>
          <a:bodyPr>
            <a:normAutofit/>
          </a:bodyPr>
          <a:lstStyle/>
          <a:p>
            <a:r>
              <a:rPr lang="en-US" sz="3200" dirty="0">
                <a:solidFill>
                  <a:srgbClr val="FFFFFF"/>
                </a:solidFill>
              </a:rPr>
              <a:t>Life of </a:t>
            </a:r>
            <a:r>
              <a:rPr lang="en-US" sz="3200" dirty="0" err="1">
                <a:solidFill>
                  <a:srgbClr val="FFFFFF"/>
                </a:solidFill>
              </a:rPr>
              <a:t>Bhishma</a:t>
            </a:r>
            <a:r>
              <a:rPr lang="en-US" sz="3200" dirty="0">
                <a:solidFill>
                  <a:srgbClr val="FFFFFF"/>
                </a:solidFill>
              </a:rPr>
              <a:t> Deva</a:t>
            </a:r>
          </a:p>
        </p:txBody>
      </p:sp>
      <p:sp>
        <p:nvSpPr>
          <p:cNvPr id="3" name="Content Placeholder 2">
            <a:extLst>
              <a:ext uri="{FF2B5EF4-FFF2-40B4-BE49-F238E27FC236}">
                <a16:creationId xmlns:a16="http://schemas.microsoft.com/office/drawing/2014/main" id="{2DAE38F2-F212-4B4E-A608-222C141BF2A4}"/>
              </a:ext>
            </a:extLst>
          </p:cNvPr>
          <p:cNvSpPr>
            <a:spLocks noGrp="1"/>
          </p:cNvSpPr>
          <p:nvPr>
            <p:ph idx="1"/>
          </p:nvPr>
        </p:nvSpPr>
        <p:spPr>
          <a:xfrm>
            <a:off x="6479648" y="4510585"/>
            <a:ext cx="5366610" cy="1758732"/>
          </a:xfrm>
        </p:spPr>
        <p:txBody>
          <a:bodyPr>
            <a:normAutofit/>
          </a:bodyPr>
          <a:lstStyle/>
          <a:p>
            <a:endParaRPr lang="en-US" sz="1800">
              <a:solidFill>
                <a:srgbClr val="FFFFFF"/>
              </a:solidFill>
            </a:endParaRPr>
          </a:p>
        </p:txBody>
      </p:sp>
    </p:spTree>
    <p:extLst>
      <p:ext uri="{BB962C8B-B14F-4D97-AF65-F5344CB8AC3E}">
        <p14:creationId xmlns:p14="http://schemas.microsoft.com/office/powerpoint/2010/main" val="351039854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9" name="Rectangle 76">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ow Pandavas saved at Lakshagriha ( The lacquer house) – Indian mythology">
            <a:extLst>
              <a:ext uri="{FF2B5EF4-FFF2-40B4-BE49-F238E27FC236}">
                <a16:creationId xmlns:a16="http://schemas.microsoft.com/office/drawing/2014/main" id="{B8116DB8-926F-A043-819A-3947A3E76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4"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26632" name="Picture 8" descr="YAKSHA PRASNALU - A dialogue between Yudhishtir and Yaksha - Namaste and  Welcome">
            <a:extLst>
              <a:ext uri="{FF2B5EF4-FFF2-40B4-BE49-F238E27FC236}">
                <a16:creationId xmlns:a16="http://schemas.microsoft.com/office/drawing/2014/main" id="{AABA0DF2-F49B-B446-9907-0EAE63AF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r="1"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6626" name="Picture 2" descr="ISKCON News: Draupadi – Dishonored Yet Honorable [Article]">
            <a:extLst>
              <a:ext uri="{FF2B5EF4-FFF2-40B4-BE49-F238E27FC236}">
                <a16:creationId xmlns:a16="http://schemas.microsoft.com/office/drawing/2014/main" id="{48DA11F2-3656-8342-8912-8934DF2BC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1" r="-2" b="-2"/>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6640" name="Freeform: Shape 78">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641" name="Freeform: Shape 80">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222F75-03DA-304E-94DC-FCC9ACE88CD4}"/>
              </a:ext>
            </a:extLst>
          </p:cNvPr>
          <p:cNvSpPr>
            <a:spLocks noGrp="1"/>
          </p:cNvSpPr>
          <p:nvPr>
            <p:ph type="title"/>
          </p:nvPr>
        </p:nvSpPr>
        <p:spPr>
          <a:xfrm>
            <a:off x="448056" y="685800"/>
            <a:ext cx="2807208" cy="1325563"/>
          </a:xfrm>
        </p:spPr>
        <p:txBody>
          <a:bodyPr>
            <a:normAutofit/>
          </a:bodyPr>
          <a:lstStyle/>
          <a:p>
            <a:r>
              <a:rPr lang="en-US" sz="2800" dirty="0"/>
              <a:t>Trials in life of </a:t>
            </a:r>
            <a:r>
              <a:rPr lang="en-US" sz="2800" dirty="0" err="1"/>
              <a:t>Pandavas</a:t>
            </a:r>
            <a:endParaRPr lang="en-US" sz="2800" dirty="0"/>
          </a:p>
        </p:txBody>
      </p:sp>
      <p:sp>
        <p:nvSpPr>
          <p:cNvPr id="26642" name="Rectangle 82">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3" name="Rectangle 84">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BA0A5B-AAD0-AD40-BBB8-915520E35D79}"/>
              </a:ext>
            </a:extLst>
          </p:cNvPr>
          <p:cNvSpPr>
            <a:spLocks noGrp="1"/>
          </p:cNvSpPr>
          <p:nvPr>
            <p:ph idx="1"/>
          </p:nvPr>
        </p:nvSpPr>
        <p:spPr>
          <a:xfrm>
            <a:off x="448056" y="2258568"/>
            <a:ext cx="2807208" cy="4231684"/>
          </a:xfrm>
        </p:spPr>
        <p:txBody>
          <a:bodyPr>
            <a:noAutofit/>
          </a:bodyPr>
          <a:lstStyle/>
          <a:p>
            <a:pPr marL="0" indent="0">
              <a:buNone/>
            </a:pPr>
            <a:r>
              <a:rPr lang="en-US" sz="1400" dirty="0"/>
              <a:t>Oh, what terrible sufferings and what terrible injustices you good souls suffer for being the sons of religion personified. You did not deserve to remain alive under those tribulations, yet you were protected by the </a:t>
            </a:r>
            <a:r>
              <a:rPr lang="en-US" sz="1400" dirty="0" err="1"/>
              <a:t>brāhmaṇas</a:t>
            </a:r>
            <a:r>
              <a:rPr lang="en-US" sz="1400" dirty="0"/>
              <a:t>, God and religion. </a:t>
            </a:r>
          </a:p>
          <a:p>
            <a:pPr marL="0" indent="0">
              <a:buNone/>
            </a:pPr>
            <a:r>
              <a:rPr lang="en-US" sz="1400" dirty="0"/>
              <a:t>As far as my daughter-in-law </a:t>
            </a:r>
            <a:r>
              <a:rPr lang="en-US" sz="1400" dirty="0" err="1"/>
              <a:t>Kuntī</a:t>
            </a:r>
            <a:r>
              <a:rPr lang="en-US" sz="1400" dirty="0"/>
              <a:t> is concerned, upon the great General </a:t>
            </a:r>
            <a:r>
              <a:rPr lang="en-US" sz="1400" dirty="0" err="1"/>
              <a:t>Pāṇḍu’s</a:t>
            </a:r>
            <a:r>
              <a:rPr lang="en-US" sz="1400" dirty="0"/>
              <a:t> death, she became a widow with many children, and therefore she suffered greatly. And when you were grown up she suffered a great deal also because of your actions.</a:t>
            </a:r>
          </a:p>
          <a:p>
            <a:pPr marL="0" indent="0">
              <a:buNone/>
            </a:pPr>
            <a:r>
              <a:rPr lang="en-US" sz="1400" dirty="0"/>
              <a:t>In my opinion, this is all due to inevitable time, under whose control everyone in every planet is carried, just as the clouds are carried by the wind. [SB 1.9.12-14]</a:t>
            </a:r>
          </a:p>
          <a:p>
            <a:pPr marL="0" indent="0">
              <a:buNone/>
            </a:pPr>
            <a:endParaRPr lang="en-US" sz="1400" dirty="0"/>
          </a:p>
        </p:txBody>
      </p:sp>
    </p:spTree>
    <p:extLst>
      <p:ext uri="{BB962C8B-B14F-4D97-AF65-F5344CB8AC3E}">
        <p14:creationId xmlns:p14="http://schemas.microsoft.com/office/powerpoint/2010/main" val="4176705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34A3-E899-8741-BEB2-4837C5CEBC71}"/>
              </a:ext>
            </a:extLst>
          </p:cNvPr>
          <p:cNvSpPr>
            <a:spLocks noGrp="1"/>
          </p:cNvSpPr>
          <p:nvPr>
            <p:ph type="title"/>
          </p:nvPr>
        </p:nvSpPr>
        <p:spPr>
          <a:xfrm>
            <a:off x="6094105" y="802955"/>
            <a:ext cx="4977976" cy="1454051"/>
          </a:xfrm>
        </p:spPr>
        <p:txBody>
          <a:bodyPr>
            <a:normAutofit fontScale="90000"/>
          </a:bodyPr>
          <a:lstStyle/>
          <a:p>
            <a:r>
              <a:rPr lang="en-US" sz="3700">
                <a:solidFill>
                  <a:srgbClr val="000000"/>
                </a:solidFill>
                <a:latin typeface="Balaram" pitchFamily="2" charset="0"/>
              </a:rPr>
              <a:t>Real Wealth: Remembrance of Krishna</a:t>
            </a:r>
          </a:p>
        </p:txBody>
      </p:sp>
      <p:pic>
        <p:nvPicPr>
          <p:cNvPr id="15362" name="Picture 2" descr="Image result for Krishna">
            <a:extLst>
              <a:ext uri="{FF2B5EF4-FFF2-40B4-BE49-F238E27FC236}">
                <a16:creationId xmlns:a16="http://schemas.microsoft.com/office/drawing/2014/main" id="{1E2937CB-644C-EB45-B184-8C62F4557B7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9377" r="6881"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182391-18F6-F34C-8916-B83927590699}"/>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latin typeface="Balaram" pitchFamily="2" charset="0"/>
              </a:rPr>
              <a:t>Kaliyuga stayed where there was gold, but because of Parikshit Maharaja’s best rule, he was not that powerful. </a:t>
            </a:r>
          </a:p>
          <a:p>
            <a:r>
              <a:rPr lang="en-US" sz="2000">
                <a:solidFill>
                  <a:srgbClr val="000000"/>
                </a:solidFill>
                <a:latin typeface="Balaram" pitchFamily="2" charset="0"/>
              </a:rPr>
              <a:t>As soon as Kåñëa left the planet, then Kaliyuga became rampant. </a:t>
            </a:r>
          </a:p>
          <a:p>
            <a:r>
              <a:rPr lang="en-US" sz="2000" b="1">
                <a:solidFill>
                  <a:srgbClr val="000000"/>
                </a:solidFill>
                <a:latin typeface="Balaram" pitchFamily="2" charset="0"/>
              </a:rPr>
              <a:t>Even now, in our life, if we add Kåñëa, then we can save ourselves from these difficulties. This is the main thing </a:t>
            </a:r>
          </a:p>
          <a:p>
            <a:r>
              <a:rPr lang="en-US" sz="2000">
                <a:solidFill>
                  <a:srgbClr val="000000"/>
                </a:solidFill>
                <a:latin typeface="Balaram" pitchFamily="2" charset="0"/>
              </a:rPr>
              <a:t>0000000 = Zero</a:t>
            </a:r>
          </a:p>
          <a:p>
            <a:r>
              <a:rPr lang="en-US" sz="2000">
                <a:solidFill>
                  <a:srgbClr val="000000"/>
                </a:solidFill>
                <a:latin typeface="Balaram" pitchFamily="2" charset="0"/>
              </a:rPr>
              <a:t>1000000 – million</a:t>
            </a:r>
          </a:p>
        </p:txBody>
      </p:sp>
    </p:spTree>
    <p:extLst>
      <p:ext uri="{BB962C8B-B14F-4D97-AF65-F5344CB8AC3E}">
        <p14:creationId xmlns:p14="http://schemas.microsoft.com/office/powerpoint/2010/main" val="377393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34A3-E899-8741-BEB2-4837C5CEBC71}"/>
              </a:ext>
            </a:extLst>
          </p:cNvPr>
          <p:cNvSpPr>
            <a:spLocks noGrp="1"/>
          </p:cNvSpPr>
          <p:nvPr>
            <p:ph type="title"/>
          </p:nvPr>
        </p:nvSpPr>
        <p:spPr>
          <a:xfrm>
            <a:off x="6094105" y="802955"/>
            <a:ext cx="4977976" cy="1454051"/>
          </a:xfrm>
        </p:spPr>
        <p:txBody>
          <a:bodyPr>
            <a:normAutofit/>
          </a:bodyPr>
          <a:lstStyle/>
          <a:p>
            <a:r>
              <a:rPr lang="hi-IN">
                <a:solidFill>
                  <a:srgbClr val="000000"/>
                </a:solidFill>
                <a:latin typeface="Balaram" pitchFamily="2" charset="0"/>
              </a:rPr>
              <a:t>असली</a:t>
            </a:r>
            <a:r>
              <a:rPr lang="en-US">
                <a:solidFill>
                  <a:srgbClr val="000000"/>
                </a:solidFill>
                <a:latin typeface="Balaram" pitchFamily="2" charset="0"/>
              </a:rPr>
              <a:t> </a:t>
            </a:r>
            <a:r>
              <a:rPr lang="hi-IN">
                <a:solidFill>
                  <a:srgbClr val="000000"/>
                </a:solidFill>
                <a:latin typeface="Balaram" pitchFamily="2" charset="0"/>
              </a:rPr>
              <a:t>धन</a:t>
            </a:r>
            <a:r>
              <a:rPr lang="en-US">
                <a:solidFill>
                  <a:srgbClr val="000000"/>
                </a:solidFill>
                <a:latin typeface="Balaram" pitchFamily="2" charset="0"/>
              </a:rPr>
              <a:t>: </a:t>
            </a:r>
            <a:r>
              <a:rPr lang="hi-IN">
                <a:solidFill>
                  <a:srgbClr val="000000"/>
                </a:solidFill>
                <a:latin typeface="Balaram" pitchFamily="2" charset="0"/>
              </a:rPr>
              <a:t>कृष्ण का स्मरण</a:t>
            </a:r>
            <a:endParaRPr lang="en-US">
              <a:solidFill>
                <a:srgbClr val="000000"/>
              </a:solidFill>
              <a:latin typeface="Balaram" pitchFamily="2" charset="0"/>
            </a:endParaRPr>
          </a:p>
        </p:txBody>
      </p:sp>
      <p:pic>
        <p:nvPicPr>
          <p:cNvPr id="16386" name="Picture 2" descr="Image result for Krishna">
            <a:extLst>
              <a:ext uri="{FF2B5EF4-FFF2-40B4-BE49-F238E27FC236}">
                <a16:creationId xmlns:a16="http://schemas.microsoft.com/office/drawing/2014/main" id="{823EE67B-652C-6144-8898-4D3B916F2DC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9377" r="6881"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182391-18F6-F34C-8916-B83927590699}"/>
              </a:ext>
            </a:extLst>
          </p:cNvPr>
          <p:cNvSpPr>
            <a:spLocks noGrp="1"/>
          </p:cNvSpPr>
          <p:nvPr>
            <p:ph idx="1"/>
          </p:nvPr>
        </p:nvSpPr>
        <p:spPr>
          <a:xfrm>
            <a:off x="6090574" y="2421682"/>
            <a:ext cx="4977578" cy="3639289"/>
          </a:xfrm>
        </p:spPr>
        <p:txBody>
          <a:bodyPr anchor="ctr">
            <a:normAutofit/>
          </a:bodyPr>
          <a:lstStyle/>
          <a:p>
            <a:r>
              <a:rPr lang="hi-IN" sz="2000">
                <a:solidFill>
                  <a:srgbClr val="000000"/>
                </a:solidFill>
                <a:latin typeface="Balaram" pitchFamily="2" charset="0"/>
              </a:rPr>
              <a:t>कलियुग जहां सोना था, वहां रुक गया, लेकिन परीक्षित महाराजा के सर्वोत्तम शासन के कारण, वह शक्तिशाली नहीं था </a:t>
            </a:r>
            <a:endParaRPr lang="en-US" sz="2000">
              <a:solidFill>
                <a:srgbClr val="000000"/>
              </a:solidFill>
              <a:latin typeface="Balaram" pitchFamily="2" charset="0"/>
            </a:endParaRPr>
          </a:p>
          <a:p>
            <a:r>
              <a:rPr lang="hi-IN" sz="2000">
                <a:solidFill>
                  <a:srgbClr val="000000"/>
                </a:solidFill>
                <a:latin typeface="Balaram" pitchFamily="2" charset="0"/>
              </a:rPr>
              <a:t>जैसे ही कृष्ण ने ग्रह छोड़ा, तब कलियुग व्याप्त हो गया।</a:t>
            </a:r>
            <a:r>
              <a:rPr lang="en-US" sz="2000">
                <a:solidFill>
                  <a:srgbClr val="000000"/>
                </a:solidFill>
                <a:latin typeface="Balaram" pitchFamily="2" charset="0"/>
              </a:rPr>
              <a:t> </a:t>
            </a:r>
          </a:p>
          <a:p>
            <a:r>
              <a:rPr lang="hi-IN" sz="2000" b="1">
                <a:solidFill>
                  <a:srgbClr val="000000"/>
                </a:solidFill>
                <a:latin typeface="Balaram" pitchFamily="2" charset="0"/>
              </a:rPr>
              <a:t>अब भी, हमारे जीवन में, अगर हम कृष्ण को जोड़ते हैं, तो हम इन कठिनाइयों से खुद को बचा सकते हैं। यह मुख्य बात है</a:t>
            </a:r>
          </a:p>
          <a:p>
            <a:r>
              <a:rPr lang="hi-IN" sz="2000">
                <a:solidFill>
                  <a:srgbClr val="000000"/>
                </a:solidFill>
                <a:latin typeface="Balaram" pitchFamily="2" charset="0"/>
              </a:rPr>
              <a:t>0000000 = शून्य</a:t>
            </a:r>
          </a:p>
          <a:p>
            <a:r>
              <a:rPr lang="hi-IN" sz="2000">
                <a:solidFill>
                  <a:srgbClr val="000000"/>
                </a:solidFill>
                <a:latin typeface="Balaram" pitchFamily="2" charset="0"/>
              </a:rPr>
              <a:t>1000000 - 10 लाख</a:t>
            </a:r>
            <a:endParaRPr lang="en-US" sz="2000">
              <a:solidFill>
                <a:srgbClr val="000000"/>
              </a:solidFill>
              <a:latin typeface="Balaram" pitchFamily="2" charset="0"/>
            </a:endParaRPr>
          </a:p>
        </p:txBody>
      </p:sp>
    </p:spTree>
    <p:extLst>
      <p:ext uri="{BB962C8B-B14F-4D97-AF65-F5344CB8AC3E}">
        <p14:creationId xmlns:p14="http://schemas.microsoft.com/office/powerpoint/2010/main" val="45064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D13-E047-8D4B-AAD8-B084CE8C164A}"/>
              </a:ext>
            </a:extLst>
          </p:cNvPr>
          <p:cNvSpPr>
            <a:spLocks noGrp="1"/>
          </p:cNvSpPr>
          <p:nvPr>
            <p:ph type="title"/>
          </p:nvPr>
        </p:nvSpPr>
        <p:spPr>
          <a:xfrm>
            <a:off x="8014996" y="642594"/>
            <a:ext cx="3732244" cy="1702952"/>
          </a:xfrm>
        </p:spPr>
        <p:txBody>
          <a:bodyPr>
            <a:normAutofit/>
          </a:bodyPr>
          <a:lstStyle/>
          <a:p>
            <a:r>
              <a:rPr lang="en-US" dirty="0">
                <a:latin typeface="Balaram" pitchFamily="2" charset="0"/>
              </a:rPr>
              <a:t>Ups and Downs of Life</a:t>
            </a:r>
          </a:p>
        </p:txBody>
      </p:sp>
      <p:sp>
        <p:nvSpPr>
          <p:cNvPr id="77" name="Rectangle 76">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81" name="Rectangle 80">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SKCON New Govardhana Australia Bhagavad Gita Essay - ISKCON New Govardhana  Australia">
            <a:extLst>
              <a:ext uri="{FF2B5EF4-FFF2-40B4-BE49-F238E27FC236}">
                <a16:creationId xmlns:a16="http://schemas.microsoft.com/office/drawing/2014/main" id="{208D7E48-0757-844A-97C7-31C69CEF1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460" y="1261243"/>
            <a:ext cx="3044697" cy="204461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he noisy input signal (grey curve) and the estimated sine wave (black... |  Download Scientific Diagram">
            <a:extLst>
              <a:ext uri="{FF2B5EF4-FFF2-40B4-BE49-F238E27FC236}">
                <a16:creationId xmlns:a16="http://schemas.microsoft.com/office/drawing/2014/main" id="{6DF21BC1-01F8-5740-A7B8-CEF8885B4C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97" y="966722"/>
            <a:ext cx="2434338" cy="1500895"/>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30 Habits That Create Enormous Distress — Frank Sonnenberg Online">
            <a:extLst>
              <a:ext uri="{FF2B5EF4-FFF2-40B4-BE49-F238E27FC236}">
                <a16:creationId xmlns:a16="http://schemas.microsoft.com/office/drawing/2014/main" id="{BE8B38DC-AE3C-284D-B931-B3B647EB61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60" y="4399614"/>
            <a:ext cx="3044697" cy="152234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2" name="Picture 8" descr="On Happiness and Distress – Rising Moon">
            <a:extLst>
              <a:ext uri="{FF2B5EF4-FFF2-40B4-BE49-F238E27FC236}">
                <a16:creationId xmlns:a16="http://schemas.microsoft.com/office/drawing/2014/main" id="{78DBFF20-50E6-CA48-8194-24B71D24E7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3183" y="3096468"/>
            <a:ext cx="2274966" cy="29563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7809E8-7A68-4340-80B3-6F0A78819294}"/>
              </a:ext>
            </a:extLst>
          </p:cNvPr>
          <p:cNvSpPr>
            <a:spLocks noGrp="1"/>
          </p:cNvSpPr>
          <p:nvPr>
            <p:ph idx="1"/>
          </p:nvPr>
        </p:nvSpPr>
        <p:spPr>
          <a:xfrm>
            <a:off x="8014995" y="2623457"/>
            <a:ext cx="3732245" cy="3589615"/>
          </a:xfrm>
        </p:spPr>
        <p:txBody>
          <a:bodyPr>
            <a:normAutofit/>
          </a:bodyPr>
          <a:lstStyle/>
          <a:p>
            <a:r>
              <a:rPr lang="en-US" sz="1800" dirty="0">
                <a:latin typeface="Balaram" pitchFamily="2" charset="0"/>
              </a:rPr>
              <a:t>Material world is designed to be full of 3 + 4 miseries</a:t>
            </a:r>
          </a:p>
          <a:p>
            <a:r>
              <a:rPr lang="en-US" sz="1800" dirty="0">
                <a:latin typeface="Balaram" pitchFamily="2" charset="0"/>
              </a:rPr>
              <a:t>How to cope up with ups and downs of life? BG 2.14</a:t>
            </a:r>
          </a:p>
          <a:p>
            <a:r>
              <a:rPr lang="en-US" sz="1800" dirty="0">
                <a:latin typeface="Balaram" pitchFamily="2" charset="0"/>
              </a:rPr>
              <a:t>Humbly tolerate respecting all</a:t>
            </a:r>
          </a:p>
          <a:p>
            <a:r>
              <a:rPr lang="en-US" sz="1800" dirty="0">
                <a:latin typeface="Balaram" pitchFamily="2" charset="0"/>
              </a:rPr>
              <a:t>Add Krishna in your life (</a:t>
            </a:r>
            <a:r>
              <a:rPr lang="en-US" sz="1800" b="1" dirty="0">
                <a:latin typeface="Balaram" pitchFamily="2" charset="0"/>
              </a:rPr>
              <a:t>1</a:t>
            </a:r>
            <a:r>
              <a:rPr lang="en-US" sz="1800" dirty="0">
                <a:latin typeface="Balaram" pitchFamily="2" charset="0"/>
              </a:rPr>
              <a:t>00,000)</a:t>
            </a:r>
          </a:p>
          <a:p>
            <a:r>
              <a:rPr lang="en-US" sz="1800" dirty="0">
                <a:latin typeface="Balaram" pitchFamily="2" charset="0"/>
              </a:rPr>
              <a:t>Everything happens according to His plan [SB 1.9.16 / 1.8.19]</a:t>
            </a:r>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92702724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D13-E047-8D4B-AAD8-B084CE8C164A}"/>
              </a:ext>
            </a:extLst>
          </p:cNvPr>
          <p:cNvSpPr>
            <a:spLocks noGrp="1"/>
          </p:cNvSpPr>
          <p:nvPr>
            <p:ph type="title"/>
          </p:nvPr>
        </p:nvSpPr>
        <p:spPr>
          <a:xfrm>
            <a:off x="8014996" y="642594"/>
            <a:ext cx="3732244" cy="1702952"/>
          </a:xfrm>
        </p:spPr>
        <p:txBody>
          <a:bodyPr>
            <a:normAutofit/>
          </a:bodyPr>
          <a:lstStyle/>
          <a:p>
            <a:r>
              <a:rPr lang="hi-IN" dirty="0"/>
              <a:t>जीवन के उतार चढ़ाव</a:t>
            </a:r>
            <a:endParaRPr lang="en-US" dirty="0">
              <a:latin typeface="Balaram" pitchFamily="2" charset="0"/>
            </a:endParaRPr>
          </a:p>
        </p:txBody>
      </p:sp>
      <p:pic>
        <p:nvPicPr>
          <p:cNvPr id="1028" name="Picture 4" descr="ISKCON New Govardhana Australia Bhagavad Gita Essay - ISKCON New Govardhana  Australia">
            <a:extLst>
              <a:ext uri="{FF2B5EF4-FFF2-40B4-BE49-F238E27FC236}">
                <a16:creationId xmlns:a16="http://schemas.microsoft.com/office/drawing/2014/main" id="{208D7E48-0757-844A-97C7-31C69CEF1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460" y="1261243"/>
            <a:ext cx="3044697" cy="20446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noisy input signal (grey curve) and the estimated sine wave (black... |  Download Scientific Diagram">
            <a:extLst>
              <a:ext uri="{FF2B5EF4-FFF2-40B4-BE49-F238E27FC236}">
                <a16:creationId xmlns:a16="http://schemas.microsoft.com/office/drawing/2014/main" id="{6DF21BC1-01F8-5740-A7B8-CEF8885B4C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97" y="966722"/>
            <a:ext cx="2434338" cy="15008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0 Habits That Create Enormous Distress — Frank Sonnenberg Online">
            <a:extLst>
              <a:ext uri="{FF2B5EF4-FFF2-40B4-BE49-F238E27FC236}">
                <a16:creationId xmlns:a16="http://schemas.microsoft.com/office/drawing/2014/main" id="{BE8B38DC-AE3C-284D-B931-B3B647EB61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60" y="4399614"/>
            <a:ext cx="3044697" cy="15223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 Happiness and Distress – Rising Moon">
            <a:extLst>
              <a:ext uri="{FF2B5EF4-FFF2-40B4-BE49-F238E27FC236}">
                <a16:creationId xmlns:a16="http://schemas.microsoft.com/office/drawing/2014/main" id="{78DBFF20-50E6-CA48-8194-24B71D24E7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3183" y="3096468"/>
            <a:ext cx="2274966" cy="29563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7809E8-7A68-4340-80B3-6F0A78819294}"/>
              </a:ext>
            </a:extLst>
          </p:cNvPr>
          <p:cNvSpPr>
            <a:spLocks noGrp="1"/>
          </p:cNvSpPr>
          <p:nvPr>
            <p:ph idx="1"/>
          </p:nvPr>
        </p:nvSpPr>
        <p:spPr>
          <a:xfrm>
            <a:off x="8014995" y="2623457"/>
            <a:ext cx="3732245" cy="3589615"/>
          </a:xfrm>
        </p:spPr>
        <p:txBody>
          <a:bodyPr>
            <a:normAutofit/>
          </a:bodyPr>
          <a:lstStyle/>
          <a:p>
            <a:r>
              <a:rPr lang="hi-IN" sz="1800" dirty="0"/>
              <a:t>भौतिक दुनिया को 3 + 4 दुखों से भरा बनाया गया है </a:t>
            </a:r>
            <a:endParaRPr lang="en-US" sz="1800" dirty="0"/>
          </a:p>
          <a:p>
            <a:r>
              <a:rPr lang="hi-IN" sz="1800" dirty="0"/>
              <a:t>जीवन के उतार-चढ़ाव का सामना कैसे करें? </a:t>
            </a:r>
            <a:r>
              <a:rPr lang="en-US" sz="1800" dirty="0"/>
              <a:t>BG</a:t>
            </a:r>
            <a:r>
              <a:rPr lang="hi-IN" sz="1800" dirty="0"/>
              <a:t> 2.14</a:t>
            </a:r>
            <a:endParaRPr lang="en-US" sz="1800" dirty="0">
              <a:latin typeface="Balaram" pitchFamily="2" charset="0"/>
            </a:endParaRPr>
          </a:p>
          <a:p>
            <a:r>
              <a:rPr lang="hi-IN" sz="1800" dirty="0"/>
              <a:t>विनम्रतापूर्वक सभी का सम्मान करते हैं</a:t>
            </a:r>
            <a:endParaRPr lang="en-US" sz="1800" dirty="0">
              <a:latin typeface="Balaram" pitchFamily="2" charset="0"/>
            </a:endParaRPr>
          </a:p>
          <a:p>
            <a:r>
              <a:rPr lang="hi-IN" sz="1800" dirty="0"/>
              <a:t>अपने जीवन में कृष्ण को जोड़ें</a:t>
            </a:r>
            <a:r>
              <a:rPr lang="en-US" sz="1800" dirty="0"/>
              <a:t> (1,00,000)</a:t>
            </a:r>
            <a:endParaRPr lang="en-US" sz="1800" dirty="0">
              <a:latin typeface="Balaram" pitchFamily="2" charset="0"/>
            </a:endParaRPr>
          </a:p>
          <a:p>
            <a:r>
              <a:rPr lang="hi-IN" sz="1800" dirty="0"/>
              <a:t>सब कुछ उसकी योजना के अनुसार होता है</a:t>
            </a:r>
            <a:r>
              <a:rPr lang="en-US" sz="1800" dirty="0"/>
              <a:t> </a:t>
            </a:r>
            <a:r>
              <a:rPr lang="en-US" sz="1800" dirty="0">
                <a:latin typeface="Balaram" pitchFamily="2" charset="0"/>
              </a:rPr>
              <a:t>[SB 1.9.16 / 1.8.19]</a:t>
            </a:r>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90266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DB94-E59F-5E4A-93A0-0EC132383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606E9-8D89-EE42-B8A9-4655DC699092}"/>
              </a:ext>
            </a:extLst>
          </p:cNvPr>
          <p:cNvSpPr>
            <a:spLocks noGrp="1"/>
          </p:cNvSpPr>
          <p:nvPr>
            <p:ph idx="1"/>
          </p:nvPr>
        </p:nvSpPr>
        <p:spPr/>
        <p:txBody>
          <a:bodyPr/>
          <a:lstStyle/>
          <a:p>
            <a:endParaRPr lang="en-US"/>
          </a:p>
        </p:txBody>
      </p:sp>
      <p:pic>
        <p:nvPicPr>
          <p:cNvPr id="3074" name="Picture 2" descr="Glorious Gita">
            <a:extLst>
              <a:ext uri="{FF2B5EF4-FFF2-40B4-BE49-F238E27FC236}">
                <a16:creationId xmlns:a16="http://schemas.microsoft.com/office/drawing/2014/main" id="{CBDAA014-901E-2D46-BC04-7373F435C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2844"/>
            <a:ext cx="10614329" cy="70762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Glorious Gita">
            <a:extLst>
              <a:ext uri="{FF2B5EF4-FFF2-40B4-BE49-F238E27FC236}">
                <a16:creationId xmlns:a16="http://schemas.microsoft.com/office/drawing/2014/main" id="{855B4F91-C9CC-A549-B3BF-8F7C8B55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0"/>
            <a:ext cx="10614329" cy="707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9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1F20-8775-ED47-BBC0-5569FEAFAF7D}"/>
              </a:ext>
            </a:extLst>
          </p:cNvPr>
          <p:cNvSpPr>
            <a:spLocks noGrp="1"/>
          </p:cNvSpPr>
          <p:nvPr>
            <p:ph type="title"/>
          </p:nvPr>
        </p:nvSpPr>
        <p:spPr/>
        <p:txBody>
          <a:bodyPr/>
          <a:lstStyle/>
          <a:p>
            <a:r>
              <a:rPr lang="en-US" dirty="0"/>
              <a:t>Tolerance </a:t>
            </a:r>
          </a:p>
        </p:txBody>
      </p:sp>
      <p:sp>
        <p:nvSpPr>
          <p:cNvPr id="3" name="Content Placeholder 2">
            <a:extLst>
              <a:ext uri="{FF2B5EF4-FFF2-40B4-BE49-F238E27FC236}">
                <a16:creationId xmlns:a16="http://schemas.microsoft.com/office/drawing/2014/main" id="{702E4901-1DB1-5748-930D-BE241832F066}"/>
              </a:ext>
            </a:extLst>
          </p:cNvPr>
          <p:cNvSpPr>
            <a:spLocks noGrp="1"/>
          </p:cNvSpPr>
          <p:nvPr>
            <p:ph idx="1"/>
          </p:nvPr>
        </p:nvSpPr>
        <p:spPr/>
        <p:txBody>
          <a:bodyPr/>
          <a:lstStyle/>
          <a:p>
            <a:pPr marL="0" indent="0">
              <a:buNone/>
            </a:pPr>
            <a:r>
              <a:rPr lang="hi-IN" dirty="0"/>
              <a:t>मात्रास्पर्शास्तु कौन्तेय शीतोष्णसुखदुःखदाः ।</a:t>
            </a:r>
            <a:br>
              <a:rPr lang="hi-IN" dirty="0"/>
            </a:br>
            <a:r>
              <a:rPr lang="hi-IN" dirty="0"/>
              <a:t>आगमापायिनोऽनित्यास्तांस्तितिक्षस्व भारत ॥ १४ ॥</a:t>
            </a:r>
            <a:endParaRPr lang="en-US" dirty="0"/>
          </a:p>
          <a:p>
            <a:pPr marL="0" indent="0">
              <a:buNone/>
            </a:pPr>
            <a:r>
              <a:rPr lang="en-US" i="1" dirty="0" err="1"/>
              <a:t>mātrā-sparśās</a:t>
            </a:r>
            <a:r>
              <a:rPr lang="en-US" i="1" dirty="0"/>
              <a:t> </a:t>
            </a:r>
            <a:r>
              <a:rPr lang="en-US" i="1" dirty="0" err="1"/>
              <a:t>tu</a:t>
            </a:r>
            <a:r>
              <a:rPr lang="en-US" i="1" dirty="0"/>
              <a:t> </a:t>
            </a:r>
            <a:r>
              <a:rPr lang="en-US" i="1" dirty="0" err="1"/>
              <a:t>kaunteya</a:t>
            </a:r>
            <a:r>
              <a:rPr lang="en-US" i="1" dirty="0"/>
              <a:t> </a:t>
            </a:r>
            <a:r>
              <a:rPr lang="en-US" i="1" dirty="0" err="1"/>
              <a:t>śītoṣṇa-sukha-duḥkha-dāḥ</a:t>
            </a:r>
            <a:br>
              <a:rPr lang="en-US" i="1" dirty="0"/>
            </a:br>
            <a:r>
              <a:rPr lang="en-US" i="1" dirty="0" err="1"/>
              <a:t>āgamāpāyino</a:t>
            </a:r>
            <a:r>
              <a:rPr lang="en-US" i="1" dirty="0"/>
              <a:t> ’</a:t>
            </a:r>
            <a:r>
              <a:rPr lang="en-US" i="1" dirty="0" err="1"/>
              <a:t>nityās</a:t>
            </a:r>
            <a:r>
              <a:rPr lang="en-US" i="1" dirty="0"/>
              <a:t> </a:t>
            </a:r>
            <a:r>
              <a:rPr lang="en-US" i="1" dirty="0" err="1"/>
              <a:t>tāṁs</a:t>
            </a:r>
            <a:r>
              <a:rPr lang="en-US" i="1" dirty="0"/>
              <a:t> </a:t>
            </a:r>
            <a:r>
              <a:rPr lang="en-US" i="1" dirty="0" err="1"/>
              <a:t>titikṣasva</a:t>
            </a:r>
            <a:r>
              <a:rPr lang="en-US" i="1" dirty="0"/>
              <a:t> </a:t>
            </a:r>
            <a:r>
              <a:rPr lang="en-US" i="1" dirty="0" err="1"/>
              <a:t>bhārata</a:t>
            </a:r>
            <a:endParaRPr lang="en-US" i="1" dirty="0"/>
          </a:p>
          <a:p>
            <a:pPr marL="0" indent="0">
              <a:buNone/>
            </a:pPr>
            <a:r>
              <a:rPr lang="en-US" i="1" dirty="0" err="1">
                <a:hlinkClick r:id="rId2"/>
              </a:rPr>
              <a:t>mātrā</a:t>
            </a:r>
            <a:r>
              <a:rPr lang="en-US" dirty="0" err="1"/>
              <a:t>-</a:t>
            </a:r>
            <a:r>
              <a:rPr lang="en-US" i="1" dirty="0" err="1">
                <a:hlinkClick r:id="rId3"/>
              </a:rPr>
              <a:t>sparśāḥ</a:t>
            </a:r>
            <a:r>
              <a:rPr lang="en-US" dirty="0"/>
              <a:t> — sensory perception; </a:t>
            </a:r>
            <a:r>
              <a:rPr lang="en-US" i="1" dirty="0">
                <a:hlinkClick r:id="rId4"/>
              </a:rPr>
              <a:t>tu</a:t>
            </a:r>
            <a:r>
              <a:rPr lang="en-US" dirty="0"/>
              <a:t> — only; </a:t>
            </a:r>
            <a:r>
              <a:rPr lang="en-US" i="1" dirty="0">
                <a:hlinkClick r:id="rId5"/>
              </a:rPr>
              <a:t>kaunteya</a:t>
            </a:r>
            <a:r>
              <a:rPr lang="en-US" dirty="0"/>
              <a:t> — O son of </a:t>
            </a:r>
            <a:r>
              <a:rPr lang="en-US" dirty="0" err="1"/>
              <a:t>Kuntī</a:t>
            </a:r>
            <a:r>
              <a:rPr lang="en-US" dirty="0"/>
              <a:t>; </a:t>
            </a:r>
            <a:r>
              <a:rPr lang="en-US" i="1" dirty="0">
                <a:hlinkClick r:id="rId6"/>
              </a:rPr>
              <a:t>śīta</a:t>
            </a:r>
            <a:r>
              <a:rPr lang="en-US" dirty="0"/>
              <a:t> — winter; </a:t>
            </a:r>
            <a:r>
              <a:rPr lang="en-US" i="1" dirty="0">
                <a:hlinkClick r:id="rId7"/>
              </a:rPr>
              <a:t>uṣṇa</a:t>
            </a:r>
            <a:r>
              <a:rPr lang="en-US" dirty="0"/>
              <a:t> — summer; </a:t>
            </a:r>
            <a:r>
              <a:rPr lang="en-US" i="1" dirty="0">
                <a:hlinkClick r:id="rId8"/>
              </a:rPr>
              <a:t>sukha</a:t>
            </a:r>
            <a:r>
              <a:rPr lang="en-US" dirty="0"/>
              <a:t> — happiness; </a:t>
            </a:r>
            <a:r>
              <a:rPr lang="en-US" i="1" dirty="0">
                <a:hlinkClick r:id="rId9"/>
              </a:rPr>
              <a:t>duḥkha</a:t>
            </a:r>
            <a:r>
              <a:rPr lang="en-US" dirty="0"/>
              <a:t> — and pain; </a:t>
            </a:r>
            <a:r>
              <a:rPr lang="en-US" i="1" dirty="0">
                <a:hlinkClick r:id="rId10"/>
              </a:rPr>
              <a:t>dāḥ</a:t>
            </a:r>
            <a:r>
              <a:rPr lang="en-US" dirty="0"/>
              <a:t> — giving; </a:t>
            </a:r>
            <a:r>
              <a:rPr lang="en-US" i="1" dirty="0">
                <a:hlinkClick r:id="rId11"/>
              </a:rPr>
              <a:t>āgama</a:t>
            </a:r>
            <a:r>
              <a:rPr lang="en-US" dirty="0"/>
              <a:t> — appearing; </a:t>
            </a:r>
            <a:r>
              <a:rPr lang="en-US" i="1" dirty="0">
                <a:hlinkClick r:id="rId12"/>
              </a:rPr>
              <a:t>apāyinaḥ</a:t>
            </a:r>
            <a:r>
              <a:rPr lang="en-US" dirty="0"/>
              <a:t> — disappearing; </a:t>
            </a:r>
            <a:r>
              <a:rPr lang="en-US" i="1" dirty="0">
                <a:highlight>
                  <a:srgbClr val="FFFF00"/>
                </a:highlight>
                <a:hlinkClick r:id="rId13"/>
              </a:rPr>
              <a:t>anityāḥ</a:t>
            </a:r>
            <a:r>
              <a:rPr lang="en-US" dirty="0">
                <a:highlight>
                  <a:srgbClr val="FFFF00"/>
                </a:highlight>
              </a:rPr>
              <a:t> </a:t>
            </a:r>
            <a:r>
              <a:rPr lang="en-US" dirty="0"/>
              <a:t>— </a:t>
            </a:r>
            <a:r>
              <a:rPr lang="en-US" dirty="0">
                <a:highlight>
                  <a:srgbClr val="FFFF00"/>
                </a:highlight>
              </a:rPr>
              <a:t>nonpermanent</a:t>
            </a:r>
            <a:r>
              <a:rPr lang="en-US" dirty="0"/>
              <a:t>; </a:t>
            </a:r>
            <a:r>
              <a:rPr lang="en-US" i="1" dirty="0">
                <a:hlinkClick r:id="rId14"/>
              </a:rPr>
              <a:t>tān</a:t>
            </a:r>
            <a:r>
              <a:rPr lang="en-US" dirty="0"/>
              <a:t> — all of them; </a:t>
            </a:r>
            <a:r>
              <a:rPr lang="en-US" i="1" dirty="0">
                <a:highlight>
                  <a:srgbClr val="FFFF00"/>
                </a:highlight>
                <a:hlinkClick r:id="rId15"/>
              </a:rPr>
              <a:t>titikṣasva</a:t>
            </a:r>
            <a:r>
              <a:rPr lang="en-US" dirty="0"/>
              <a:t> — just try to </a:t>
            </a:r>
            <a:r>
              <a:rPr lang="en-US" dirty="0">
                <a:highlight>
                  <a:srgbClr val="FFFF00"/>
                </a:highlight>
              </a:rPr>
              <a:t>tolerate</a:t>
            </a:r>
            <a:r>
              <a:rPr lang="en-US" dirty="0"/>
              <a:t>; </a:t>
            </a:r>
            <a:r>
              <a:rPr lang="en-US" i="1" dirty="0">
                <a:hlinkClick r:id="rId16"/>
              </a:rPr>
              <a:t>bhārata</a:t>
            </a:r>
            <a:r>
              <a:rPr lang="en-US" dirty="0"/>
              <a:t> — O descendant of the Bharata dynasty.</a:t>
            </a:r>
          </a:p>
          <a:p>
            <a:pPr marL="0" indent="0">
              <a:buNone/>
            </a:pPr>
            <a:endParaRPr lang="en-US" dirty="0"/>
          </a:p>
        </p:txBody>
      </p:sp>
    </p:spTree>
    <p:extLst>
      <p:ext uri="{BB962C8B-B14F-4D97-AF65-F5344CB8AC3E}">
        <p14:creationId xmlns:p14="http://schemas.microsoft.com/office/powerpoint/2010/main" val="248319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7063</TotalTime>
  <Words>2572</Words>
  <Application>Microsoft Macintosh PowerPoint</Application>
  <PresentationFormat>Widescreen</PresentationFormat>
  <Paragraphs>170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Balaram</vt:lpstr>
      <vt:lpstr>Calibri</vt:lpstr>
      <vt:lpstr>Calibri Light</vt:lpstr>
      <vt:lpstr>Tw Cen MT</vt:lpstr>
      <vt:lpstr>Office Theme</vt:lpstr>
      <vt:lpstr>   संकट से कैसे निपटें ?  How to handle distress ?  </vt:lpstr>
      <vt:lpstr>Recap </vt:lpstr>
      <vt:lpstr>पुनरावृत्ति</vt:lpstr>
      <vt:lpstr>Real Wealth: Remembrance of Krishna</vt:lpstr>
      <vt:lpstr>असली धन: कृष्ण का स्मरण</vt:lpstr>
      <vt:lpstr>Ups and Downs of Life</vt:lpstr>
      <vt:lpstr>जीवन के उतार चढ़ाव</vt:lpstr>
      <vt:lpstr>PowerPoint Presentation</vt:lpstr>
      <vt:lpstr>Tolerance </vt:lpstr>
      <vt:lpstr>Happiness increases when karma improves </vt:lpstr>
      <vt:lpstr>कर्म में सुधार होने पर खुशियाँ बढ़ती हैं</vt:lpstr>
      <vt:lpstr>यस्यास्ति भक्तिर्भगवत्यकिञ्चना सर्वैर्गुणैस्तत्र समासते सुरा: । हरावभक्तस्य कुतो महद्गुणा मनोरथेनासति धावतो बहि: ॥ १२ ॥</vt:lpstr>
      <vt:lpstr>Synonyms</vt:lpstr>
      <vt:lpstr>PowerPoint Presentation</vt:lpstr>
      <vt:lpstr>Reviving our original quality</vt:lpstr>
      <vt:lpstr>Qualities of Devotee Haridas Thakur</vt:lpstr>
      <vt:lpstr>PowerPoint Presentation</vt:lpstr>
      <vt:lpstr>Twenty-six good qualities of a Vaiṣṇava</vt:lpstr>
      <vt:lpstr>PowerPoint Presentation</vt:lpstr>
      <vt:lpstr>Patience leads to liberation</vt:lpstr>
      <vt:lpstr>No one knows His plan</vt:lpstr>
      <vt:lpstr>उसकी योजना कोई नहीं जानता</vt:lpstr>
      <vt:lpstr>The invisible actor</vt:lpstr>
      <vt:lpstr>अदृश्य अभिनेता</vt:lpstr>
      <vt:lpstr>Blame yourself not others – See only Krishna</vt:lpstr>
      <vt:lpstr>Points to remember</vt:lpstr>
      <vt:lpstr>कृपया याद रखें</vt:lpstr>
      <vt:lpstr>Eat sparingly and depend on Krishna</vt:lpstr>
      <vt:lpstr>We have to go!</vt:lpstr>
      <vt:lpstr>हमने जाना है</vt:lpstr>
      <vt:lpstr>Try and God will help you from within</vt:lpstr>
      <vt:lpstr>कोशिश करो और भगवान तुम्हारे भीतर से मदद करेंगे</vt:lpstr>
      <vt:lpstr>PowerPoint Presentation</vt:lpstr>
      <vt:lpstr>Dhruva Maharaj</vt:lpstr>
      <vt:lpstr>Life of Bhishma Deva</vt:lpstr>
      <vt:lpstr>Trials in life of Pandavas</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140</cp:revision>
  <dcterms:created xsi:type="dcterms:W3CDTF">2021-02-03T00:09:29Z</dcterms:created>
  <dcterms:modified xsi:type="dcterms:W3CDTF">2021-03-22T19:18:20Z</dcterms:modified>
</cp:coreProperties>
</file>